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handoutMasterIdLst>
    <p:handoutMasterId r:id="rId14"/>
  </p:handoutMasterIdLst>
  <p:sldIdLst>
    <p:sldId id="257" r:id="rId2"/>
    <p:sldId id="262" r:id="rId3"/>
    <p:sldId id="263" r:id="rId4"/>
    <p:sldId id="264" r:id="rId5"/>
    <p:sldId id="265" r:id="rId6"/>
    <p:sldId id="277" r:id="rId7"/>
    <p:sldId id="266" r:id="rId8"/>
    <p:sldId id="280" r:id="rId9"/>
    <p:sldId id="267" r:id="rId10"/>
    <p:sldId id="278" r:id="rId11"/>
    <p:sldId id="269" r:id="rId12"/>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ez Lambregts" initials="iL" lastIdx="4" clrIdx="0">
    <p:extLst>
      <p:ext uri="{19B8F6BF-5375-455C-9EA6-DF929625EA0E}">
        <p15:presenceInfo xmlns:p15="http://schemas.microsoft.com/office/powerpoint/2012/main" userId="423d647c04997689" providerId="Windows Live"/>
      </p:ext>
    </p:extLst>
  </p:cmAuthor>
  <p:cmAuthor id="2" name="Ludovic Beukers" initials="LB" lastIdx="7" clrIdx="1">
    <p:extLst>
      <p:ext uri="{19B8F6BF-5375-455C-9EA6-DF929625EA0E}">
        <p15:presenceInfo xmlns:p15="http://schemas.microsoft.com/office/powerpoint/2012/main" userId="cf3cc388386084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B944361-3FE4-4C33-B6CC-9B626079CF4E}" type="datetime1">
              <a:rPr lang="nl-NL" smtClean="0"/>
              <a:t>14-7-2023</a:t>
            </a:fld>
            <a:endParaRPr lang="en-US"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‹nr.›</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A0AE1CF-8C05-4DFD-8A52-BD851BD09F66}" type="datetime1">
              <a:rPr lang="nl-NL" smtClean="0"/>
              <a:t>14-7-2023</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
              <a:t>Klik om de tekststijlen van het model te bewerken</a:t>
            </a:r>
            <a:endParaRPr lang="en-US"/>
          </a:p>
          <a:p>
            <a:pPr lvl="1" rtl="0"/>
            <a:r>
              <a:rPr lang="nl"/>
              <a:t>Tweede niveau</a:t>
            </a:r>
          </a:p>
          <a:p>
            <a:pPr lvl="2" rtl="0"/>
            <a:r>
              <a:rPr lang="nl"/>
              <a:t>Derde niveau</a:t>
            </a:r>
          </a:p>
          <a:p>
            <a:pPr lvl="3" rtl="0"/>
            <a:r>
              <a:rPr lang="nl"/>
              <a:t>Vierde niveau</a:t>
            </a:r>
          </a:p>
          <a:p>
            <a:pPr lvl="4" rtl="0"/>
            <a:r>
              <a:rPr lang="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‹nr.›</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hthoek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hthoe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hthoek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e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Rechte verbindingslijn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hasCustomPrompt="1"/>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nl" dirty="0"/>
              <a:t>Klik om de titelstijl van het model te bewerken</a:t>
            </a:r>
            <a:endParaRPr lang="en-US" dirty="0"/>
          </a:p>
        </p:txBody>
      </p:sp>
      <p:sp>
        <p:nvSpPr>
          <p:cNvPr id="3" name="Subtitel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a:t>Klikken om de ondertitelstijl van het model te bewerken</a:t>
            </a:r>
            <a:endParaRPr lang="en-US" dirty="0"/>
          </a:p>
        </p:txBody>
      </p:sp>
      <p:sp>
        <p:nvSpPr>
          <p:cNvPr id="20" name="Tijdelijke aanduiding voor datum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7E8D7F90-5A64-4FA2-9D5B-A62D94ADDCB6}" type="datetime1">
              <a:rPr lang="nl-NL" smtClean="0"/>
              <a:t>14-7-2023</a:t>
            </a:fld>
            <a:endParaRPr lang="en-US" dirty="0"/>
          </a:p>
        </p:txBody>
      </p:sp>
      <p:sp>
        <p:nvSpPr>
          <p:cNvPr id="21" name="Tijdelijke aanduiding voor voettekst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Tijdelijke aanduiding voor dianummer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‹nr.›</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 dirty="0"/>
              <a:t>Klik om de titelstijl van het model te bewerken</a:t>
            </a:r>
            <a:endParaRPr lang="en-US" dirty="0"/>
          </a:p>
        </p:txBody>
      </p:sp>
      <p:sp>
        <p:nvSpPr>
          <p:cNvPr id="3" name="Tijdelijke aanduiding voor verticale tekst 2"/>
          <p:cNvSpPr>
            <a:spLocks noGrp="1"/>
          </p:cNvSpPr>
          <p:nvPr>
            <p:ph type="body" orient="vert" idx="1"/>
          </p:nvPr>
        </p:nvSpPr>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datum 3"/>
          <p:cNvSpPr>
            <a:spLocks noGrp="1"/>
          </p:cNvSpPr>
          <p:nvPr>
            <p:ph type="dt" sz="half" idx="10"/>
          </p:nvPr>
        </p:nvSpPr>
        <p:spPr/>
        <p:txBody>
          <a:bodyPr rtlCol="0"/>
          <a:lstStyle/>
          <a:p>
            <a:pPr rtl="0"/>
            <a:fld id="{0FA81F08-EC64-4121-AF48-9EDCA01DF8AB}" type="datetime1">
              <a:rPr lang="nl-NL" smtClean="0"/>
              <a:t>14-7-2023</a:t>
            </a:fld>
            <a:endParaRPr lang="en-US"/>
          </a:p>
        </p:txBody>
      </p:sp>
      <p:sp>
        <p:nvSpPr>
          <p:cNvPr id="5" name="Tijdelijke aanduiding voor voettekst 4"/>
          <p:cNvSpPr>
            <a:spLocks noGrp="1"/>
          </p:cNvSpPr>
          <p:nvPr>
            <p:ph type="ftr" sz="quarter" idx="11"/>
          </p:nvPr>
        </p:nvSpPr>
        <p:spPr/>
        <p:txBody>
          <a:bodyPr rtlCol="0"/>
          <a:lstStyle/>
          <a:p>
            <a:pPr rtl="0"/>
            <a:endParaRPr lang="en-US"/>
          </a:p>
        </p:txBody>
      </p:sp>
      <p:sp>
        <p:nvSpPr>
          <p:cNvPr id="6" name="Tijdelijke aanduiding voor dianummer 5"/>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91600" y="762000"/>
            <a:ext cx="2362200" cy="5257800"/>
          </a:xfrm>
        </p:spPr>
        <p:txBody>
          <a:bodyPr vert="eaVert" rtlCol="0"/>
          <a:lstStyle/>
          <a:p>
            <a:pPr rtl="0"/>
            <a:r>
              <a:rPr lang="nl-NL"/>
              <a:t>Klik om stijl te bewerken</a:t>
            </a:r>
            <a:endParaRPr lang="en-US" dirty="0"/>
          </a:p>
        </p:txBody>
      </p:sp>
      <p:sp>
        <p:nvSpPr>
          <p:cNvPr id="3" name="Tijdelijke aanduiding voor verticale tekst 2"/>
          <p:cNvSpPr>
            <a:spLocks noGrp="1"/>
          </p:cNvSpPr>
          <p:nvPr>
            <p:ph type="body" orient="vert" idx="1"/>
          </p:nvPr>
        </p:nvSpPr>
        <p:spPr>
          <a:xfrm>
            <a:off x="838200" y="762000"/>
            <a:ext cx="8077200" cy="5257800"/>
          </a:xfrm>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datum 3"/>
          <p:cNvSpPr>
            <a:spLocks noGrp="1"/>
          </p:cNvSpPr>
          <p:nvPr>
            <p:ph type="dt" sz="half" idx="10"/>
          </p:nvPr>
        </p:nvSpPr>
        <p:spPr/>
        <p:txBody>
          <a:bodyPr rtlCol="0"/>
          <a:lstStyle/>
          <a:p>
            <a:pPr rtl="0"/>
            <a:fld id="{7016570E-3C50-444E-8E64-5327E4F646DB}" type="datetime1">
              <a:rPr lang="nl-NL" smtClean="0"/>
              <a:t>14-7-2023</a:t>
            </a:fld>
            <a:endParaRPr lang="en-US"/>
          </a:p>
        </p:txBody>
      </p:sp>
      <p:sp>
        <p:nvSpPr>
          <p:cNvPr id="5" name="Tijdelijke aanduiding voor voettekst 4"/>
          <p:cNvSpPr>
            <a:spLocks noGrp="1"/>
          </p:cNvSpPr>
          <p:nvPr>
            <p:ph type="ftr" sz="quarter" idx="11"/>
          </p:nvPr>
        </p:nvSpPr>
        <p:spPr/>
        <p:txBody>
          <a:bodyPr rtlCol="0"/>
          <a:lstStyle/>
          <a:p>
            <a:pPr rtl="0"/>
            <a:endParaRPr lang="en-US"/>
          </a:p>
        </p:txBody>
      </p:sp>
      <p:sp>
        <p:nvSpPr>
          <p:cNvPr id="6" name="Tijdelijke aanduiding voor dianummer 5"/>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 dirty="0"/>
              <a:t>Klik om de titelstijl van het model te bewerken</a:t>
            </a:r>
            <a:endParaRPr lang="en-US" dirty="0"/>
          </a:p>
        </p:txBody>
      </p:sp>
      <p:sp>
        <p:nvSpPr>
          <p:cNvPr id="3" name="Tijdelijke aanduiding voor inhoud 2"/>
          <p:cNvSpPr>
            <a:spLocks noGrp="1"/>
          </p:cNvSpPr>
          <p:nvPr>
            <p:ph idx="1"/>
          </p:nvPr>
        </p:nvSpPr>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datum 3"/>
          <p:cNvSpPr>
            <a:spLocks noGrp="1"/>
          </p:cNvSpPr>
          <p:nvPr>
            <p:ph type="dt" sz="half" idx="10"/>
          </p:nvPr>
        </p:nvSpPr>
        <p:spPr/>
        <p:txBody>
          <a:bodyPr rtlCol="0"/>
          <a:lstStyle/>
          <a:p>
            <a:pPr rtl="0"/>
            <a:fld id="{551AF0A5-5393-407E-B612-7484747D7A4A}" type="datetime1">
              <a:rPr lang="nl-NL" smtClean="0"/>
              <a:t>14-7-2023</a:t>
            </a:fld>
            <a:endParaRPr lang="en-US"/>
          </a:p>
        </p:txBody>
      </p:sp>
      <p:sp>
        <p:nvSpPr>
          <p:cNvPr id="5" name="Tijdelijke aanduiding voor voettekst 4"/>
          <p:cNvSpPr>
            <a:spLocks noGrp="1"/>
          </p:cNvSpPr>
          <p:nvPr>
            <p:ph type="ftr" sz="quarter" idx="11"/>
          </p:nvPr>
        </p:nvSpPr>
        <p:spPr/>
        <p:txBody>
          <a:bodyPr rtlCol="0"/>
          <a:lstStyle/>
          <a:p>
            <a:pPr rtl="0"/>
            <a:endParaRPr lang="en-US"/>
          </a:p>
        </p:txBody>
      </p:sp>
      <p:sp>
        <p:nvSpPr>
          <p:cNvPr id="6" name="Tijdelijke aanduiding voor dianummer 5"/>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hthoek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hthoek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hthoek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nl" dirty="0"/>
              <a:t>Klik om de titelstijl van het model te bewerken</a:t>
            </a:r>
            <a:endParaRPr lang="en-US" dirty="0"/>
          </a:p>
        </p:txBody>
      </p:sp>
      <p:grpSp>
        <p:nvGrpSpPr>
          <p:cNvPr id="16" name="Groe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Rechte verbindingslijn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ijdelijke aanduiding voor tekst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Klikken om de tekststijl van het model te bewerken</a:t>
            </a:r>
          </a:p>
        </p:txBody>
      </p:sp>
      <p:sp>
        <p:nvSpPr>
          <p:cNvPr id="4" name="Tijdelijke aanduiding voor datum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12CFE930-455A-4554-8BAE-E60BA1E3A08E}" type="datetime1">
              <a:rPr lang="nl-NL" smtClean="0"/>
              <a:t>14-7-2023</a:t>
            </a:fld>
            <a:endParaRPr lang="en-US" dirty="0"/>
          </a:p>
        </p:txBody>
      </p:sp>
      <p:sp>
        <p:nvSpPr>
          <p:cNvPr id="5" name="Tijdelijke aanduiding voor voettekst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Tijdelijke aanduiding voor dianummer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‹nr.›</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rtlCol="0"/>
          <a:lstStyle>
            <a:lvl1pPr>
              <a:defRPr/>
            </a:lvl1pPr>
          </a:lstStyle>
          <a:p>
            <a:pPr rtl="0"/>
            <a:r>
              <a:rPr lang="nl" dirty="0"/>
              <a:t>Klik om de titelstijl van het model te bewerken</a:t>
            </a:r>
            <a:endParaRPr lang="en-US" dirty="0"/>
          </a:p>
        </p:txBody>
      </p:sp>
      <p:sp>
        <p:nvSpPr>
          <p:cNvPr id="3" name="Tijdelijke aanduiding voor inhoud 2"/>
          <p:cNvSpPr>
            <a:spLocks noGrp="1"/>
          </p:cNvSpPr>
          <p:nvPr>
            <p:ph sz="half" idx="1" hasCustomPrompt="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4" name="Tijdelijke aanduiding voor inhoud 3"/>
          <p:cNvSpPr>
            <a:spLocks noGrp="1"/>
          </p:cNvSpPr>
          <p:nvPr>
            <p:ph sz="half" idx="2" hasCustomPrompt="1"/>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5" name="Tijdelijke aanduiding voor datum 4"/>
          <p:cNvSpPr>
            <a:spLocks noGrp="1"/>
          </p:cNvSpPr>
          <p:nvPr>
            <p:ph type="dt" sz="half" idx="10"/>
          </p:nvPr>
        </p:nvSpPr>
        <p:spPr/>
        <p:txBody>
          <a:bodyPr rtlCol="0"/>
          <a:lstStyle/>
          <a:p>
            <a:pPr rtl="0"/>
            <a:fld id="{26AB4578-2772-4D6F-AB69-EBA36BD98E2A}" type="datetime1">
              <a:rPr lang="nl-NL" smtClean="0"/>
              <a:t>14-7-2023</a:t>
            </a:fld>
            <a:endParaRPr lang="en-US"/>
          </a:p>
        </p:txBody>
      </p:sp>
      <p:sp>
        <p:nvSpPr>
          <p:cNvPr id="6" name="Tijdelijke aanduiding voor voettekst 5"/>
          <p:cNvSpPr>
            <a:spLocks noGrp="1"/>
          </p:cNvSpPr>
          <p:nvPr>
            <p:ph type="ftr" sz="quarter" idx="11"/>
          </p:nvPr>
        </p:nvSpPr>
        <p:spPr/>
        <p:txBody>
          <a:bodyPr rtlCol="0"/>
          <a:lstStyle/>
          <a:p>
            <a:pPr rtl="0"/>
            <a:endParaRPr lang="en-US"/>
          </a:p>
        </p:txBody>
      </p:sp>
      <p:sp>
        <p:nvSpPr>
          <p:cNvPr id="7" name="Tijdelijke aanduiding voor dianummer 6"/>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 dirty="0"/>
              <a:t>Klik om de titelstijl van het model te bewerken</a:t>
            </a:r>
            <a:endParaRPr lang="en-US" dirty="0"/>
          </a:p>
        </p:txBody>
      </p:sp>
      <p:sp>
        <p:nvSpPr>
          <p:cNvPr id="3" name="Tijdelijke aanduiding voor tekst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4" name="Tijdelijke aanduiding voor inhoud 3"/>
          <p:cNvSpPr>
            <a:spLocks noGrp="1"/>
          </p:cNvSpPr>
          <p:nvPr>
            <p:ph sz="half" idx="2" hasCustomPrompt="1"/>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p>
        </p:txBody>
      </p:sp>
      <p:sp>
        <p:nvSpPr>
          <p:cNvPr id="5" name="Tijdelijke aanduiding voor tekst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6" name="Tijdelijke aanduiding voor inhoud 5"/>
          <p:cNvSpPr>
            <a:spLocks noGrp="1"/>
          </p:cNvSpPr>
          <p:nvPr>
            <p:ph sz="quarter" idx="4" hasCustomPrompt="1"/>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p>
        </p:txBody>
      </p:sp>
      <p:sp>
        <p:nvSpPr>
          <p:cNvPr id="7" name="Tijdelijke aanduiding voor datum 6"/>
          <p:cNvSpPr>
            <a:spLocks noGrp="1"/>
          </p:cNvSpPr>
          <p:nvPr>
            <p:ph type="dt" sz="half" idx="10"/>
          </p:nvPr>
        </p:nvSpPr>
        <p:spPr/>
        <p:txBody>
          <a:bodyPr rtlCol="0"/>
          <a:lstStyle/>
          <a:p>
            <a:pPr rtl="0"/>
            <a:fld id="{D0BB7FAD-52F1-403C-A7EF-F72DBED65EB2}" type="datetime1">
              <a:rPr lang="nl-NL" smtClean="0"/>
              <a:t>14-7-2023</a:t>
            </a:fld>
            <a:endParaRPr lang="en-US"/>
          </a:p>
        </p:txBody>
      </p:sp>
      <p:sp>
        <p:nvSpPr>
          <p:cNvPr id="8" name="Tijdelijke aanduiding voor voettekst 7"/>
          <p:cNvSpPr>
            <a:spLocks noGrp="1"/>
          </p:cNvSpPr>
          <p:nvPr>
            <p:ph type="ftr" sz="quarter" idx="11"/>
          </p:nvPr>
        </p:nvSpPr>
        <p:spPr/>
        <p:txBody>
          <a:bodyPr rtlCol="0"/>
          <a:lstStyle/>
          <a:p>
            <a:pPr rtl="0"/>
            <a:endParaRPr lang="en-US"/>
          </a:p>
        </p:txBody>
      </p:sp>
      <p:sp>
        <p:nvSpPr>
          <p:cNvPr id="9" name="Tijdelijke aanduiding voor dianummer 8"/>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 dirty="0"/>
              <a:t>Klik om de titelstijl van het model te bewerken</a:t>
            </a:r>
            <a:endParaRPr lang="en-US" dirty="0"/>
          </a:p>
        </p:txBody>
      </p:sp>
      <p:sp>
        <p:nvSpPr>
          <p:cNvPr id="3" name="Tijdelijke aanduiding voor datum 2"/>
          <p:cNvSpPr>
            <a:spLocks noGrp="1"/>
          </p:cNvSpPr>
          <p:nvPr>
            <p:ph type="dt" sz="half" idx="10"/>
          </p:nvPr>
        </p:nvSpPr>
        <p:spPr/>
        <p:txBody>
          <a:bodyPr rtlCol="0"/>
          <a:lstStyle/>
          <a:p>
            <a:pPr rtl="0"/>
            <a:fld id="{2224FFE0-7434-490F-BFB9-9A01DE45589B}" type="datetime1">
              <a:rPr lang="nl-NL" smtClean="0"/>
              <a:t>14-7-2023</a:t>
            </a:fld>
            <a:endParaRPr lang="en-US"/>
          </a:p>
        </p:txBody>
      </p:sp>
      <p:sp>
        <p:nvSpPr>
          <p:cNvPr id="4" name="Tijdelijke aanduiding voor voettekst 3"/>
          <p:cNvSpPr>
            <a:spLocks noGrp="1"/>
          </p:cNvSpPr>
          <p:nvPr>
            <p:ph type="ftr" sz="quarter" idx="11"/>
          </p:nvPr>
        </p:nvSpPr>
        <p:spPr/>
        <p:txBody>
          <a:bodyPr rtlCol="0"/>
          <a:lstStyle/>
          <a:p>
            <a:pPr rtl="0"/>
            <a:endParaRPr lang="en-US"/>
          </a:p>
        </p:txBody>
      </p:sp>
      <p:sp>
        <p:nvSpPr>
          <p:cNvPr id="5" name="Tijdelijke aanduiding voor dianummer 4"/>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5F091C7F-7718-4B53-84BD-A82374B0B289}" type="datetime1">
              <a:rPr lang="nl-NL" smtClean="0"/>
              <a:t>14-7-2023</a:t>
            </a:fld>
            <a:endParaRPr lang="en-US"/>
          </a:p>
        </p:txBody>
      </p:sp>
      <p:sp>
        <p:nvSpPr>
          <p:cNvPr id="3" name="Tijdelijke aanduiding voor voettekst 2"/>
          <p:cNvSpPr>
            <a:spLocks noGrp="1"/>
          </p:cNvSpPr>
          <p:nvPr>
            <p:ph type="ftr" sz="quarter" idx="11"/>
          </p:nvPr>
        </p:nvSpPr>
        <p:spPr/>
        <p:txBody>
          <a:bodyPr rtlCol="0"/>
          <a:lstStyle/>
          <a:p>
            <a:pPr rtl="0"/>
            <a:endParaRPr lang="en-US"/>
          </a:p>
        </p:txBody>
      </p:sp>
      <p:sp>
        <p:nvSpPr>
          <p:cNvPr id="4" name="Tijdelijke aanduiding voor dianummer 3"/>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5E1BBF9-8BEF-4353-BA68-30AAF9EBD8D8}"/>
              </a:ext>
            </a:extLst>
          </p:cNvPr>
          <p:cNvSpPr/>
          <p:nvPr/>
        </p:nvSpPr>
        <p:spPr>
          <a:xfrm>
            <a:off x="8137918"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hthoek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nl-NL"/>
              <a:t>Klik om stijl te bewerken</a:t>
            </a:r>
            <a:endParaRPr lang="en-US" dirty="0"/>
          </a:p>
        </p:txBody>
      </p:sp>
      <p:sp>
        <p:nvSpPr>
          <p:cNvPr id="3" name="Tijdelijke aanduiding voor inhoud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teks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8" name="Tijdelijke aanduiding voor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E584BC79-DC11-4B4D-9F88-DDD3EBEE1A6F}" type="datetime1">
              <a:rPr lang="nl-NL" smtClean="0"/>
              <a:t>14-7-2023</a:t>
            </a:fld>
            <a:endParaRPr lang="en-US"/>
          </a:p>
        </p:txBody>
      </p:sp>
      <p:sp>
        <p:nvSpPr>
          <p:cNvPr id="9" name="Tijdelijke aanduiding voor voettekst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Tijdelijke aanduiding voor dianumm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afbeelding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 dirty="0"/>
              <a:t>Klik op pictogram om afbeelding toe te voegen</a:t>
            </a:r>
            <a:endParaRPr lang="en-US" dirty="0"/>
          </a:p>
        </p:txBody>
      </p:sp>
      <p:sp>
        <p:nvSpPr>
          <p:cNvPr id="5" name="Tijdelijke aanduiding voor datum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25CE456B-66D4-4D88-B86C-4508AD5792B2}" type="datetime1">
              <a:rPr lang="nl-NL" smtClean="0"/>
              <a:t>14-7-2023</a:t>
            </a:fld>
            <a:endParaRPr lang="en-US" dirty="0"/>
          </a:p>
        </p:txBody>
      </p:sp>
      <p:sp>
        <p:nvSpPr>
          <p:cNvPr id="6" name="Tijdelijke aanduiding voor voettekst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Tijdelijke aanduiding voor dianummer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‹nr.›</a:t>
            </a:fld>
            <a:endParaRPr lang="en-US"/>
          </a:p>
        </p:txBody>
      </p:sp>
      <p:sp>
        <p:nvSpPr>
          <p:cNvPr id="12" name="Rechthoek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nl-NL"/>
              <a:t>Klik om stijl te bewerken</a:t>
            </a:r>
            <a:endParaRPr lang="en-US" dirty="0"/>
          </a:p>
        </p:txBody>
      </p:sp>
      <p:sp>
        <p:nvSpPr>
          <p:cNvPr id="4" name="Tijdelijke aanduiding voor tekst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hthoek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hthoek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hthoek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jdelijke aanduiding voor titel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nl" dirty="0"/>
              <a:t>Klik om de titelstijl van het model te bewerken</a:t>
            </a:r>
            <a:endParaRPr lang="en-US" dirty="0"/>
          </a:p>
        </p:txBody>
      </p:sp>
      <p:sp>
        <p:nvSpPr>
          <p:cNvPr id="3" name="Tijdelijke aanduiding voor tekst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nl"/>
              <a:t>Klik om de tekststijlen van het model te bewerken</a:t>
            </a:r>
          </a:p>
          <a:p>
            <a:pPr lvl="1" rtl="0"/>
            <a:r>
              <a:rPr lang="nl"/>
              <a:t>Tweede niveau</a:t>
            </a:r>
          </a:p>
          <a:p>
            <a:pPr lvl="2" rtl="0"/>
            <a:r>
              <a:rPr lang="nl"/>
              <a:t>Derde niveau</a:t>
            </a:r>
          </a:p>
          <a:p>
            <a:pPr lvl="3" rtl="0"/>
            <a:r>
              <a:rPr lang="nl"/>
              <a:t>Vierde niveau</a:t>
            </a:r>
          </a:p>
          <a:p>
            <a:pPr lvl="4" rtl="0"/>
            <a:r>
              <a:rPr lang="nl"/>
              <a:t>Vijfde niveau</a:t>
            </a:r>
            <a:endParaRPr lang="en-US" dirty="0"/>
          </a:p>
        </p:txBody>
      </p:sp>
      <p:sp>
        <p:nvSpPr>
          <p:cNvPr id="4" name="Tijdelijke aanduiding voor datum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2F8DAEB1-1903-4E6C-979A-2E37F8642850}" type="datetime1">
              <a:rPr lang="nl-NL" smtClean="0"/>
              <a:t>14-7-2023</a:t>
            </a:fld>
            <a:endParaRPr lang="en-US" dirty="0"/>
          </a:p>
        </p:txBody>
      </p:sp>
      <p:sp>
        <p:nvSpPr>
          <p:cNvPr id="5" name="Tijdelijke aanduiding voor voettekst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Tijdelijke aanduiding voor dianumm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fowms.nl/content/bevoegdheden-instemming-advies" TargetMode="External"/><Relationship Id="rId2" Type="http://schemas.openxmlformats.org/officeDocument/2006/relationships/hyperlink" Target="https://wetten.overheid.nl/BWBR0020685/2018-01-01#Hoofdstuk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2022-2023%20JAARPLAN%20Minister%20Calsschool%20Definitief.docx" TargetMode="Externa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Een close-up van een logo&#10;&#10;Beschrijving automatisch gegenereer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hthoek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hthoek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nl" sz="4400" dirty="0">
                <a:solidFill>
                  <a:schemeClr val="tx1"/>
                </a:solidFill>
              </a:rPr>
              <a:t>Jaarplan MR 2022-23</a:t>
            </a:r>
          </a:p>
        </p:txBody>
      </p:sp>
      <p:sp>
        <p:nvSpPr>
          <p:cNvPr id="3" name="Subtitel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nl" dirty="0">
                <a:solidFill>
                  <a:schemeClr val="tx1"/>
                </a:solidFill>
              </a:rPr>
              <a:t>Minister Calsschool</a:t>
            </a:r>
          </a:p>
        </p:txBody>
      </p:sp>
      <p:pic>
        <p:nvPicPr>
          <p:cNvPr id="7" name="Afbeelding 6">
            <a:extLst>
              <a:ext uri="{FF2B5EF4-FFF2-40B4-BE49-F238E27FC236}">
                <a16:creationId xmlns:a16="http://schemas.microsoft.com/office/drawing/2014/main" id="{563B8265-1BB5-DF59-C172-8B7C1A809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456" y="5689600"/>
            <a:ext cx="1827678" cy="906755"/>
          </a:xfrm>
          <a:prstGeom prst="rect">
            <a:avLst/>
          </a:prstGeom>
        </p:spPr>
      </p:pic>
      <p:sp>
        <p:nvSpPr>
          <p:cNvPr id="9" name="Tekstvak 8">
            <a:extLst>
              <a:ext uri="{FF2B5EF4-FFF2-40B4-BE49-F238E27FC236}">
                <a16:creationId xmlns:a16="http://schemas.microsoft.com/office/drawing/2014/main" id="{EE8197D7-0831-2174-097E-817FB3059D92}"/>
              </a:ext>
            </a:extLst>
          </p:cNvPr>
          <p:cNvSpPr txBox="1"/>
          <p:nvPr/>
        </p:nvSpPr>
        <p:spPr>
          <a:xfrm>
            <a:off x="225456" y="261645"/>
            <a:ext cx="10208864" cy="369332"/>
          </a:xfrm>
          <a:prstGeom prst="rect">
            <a:avLst/>
          </a:prstGeom>
          <a:noFill/>
        </p:spPr>
        <p:txBody>
          <a:bodyPr wrap="square">
            <a:spAutoFit/>
          </a:bodyPr>
          <a:lstStyle/>
          <a:p>
            <a:r>
              <a:rPr lang="nl-NL" dirty="0">
                <a:solidFill>
                  <a:schemeClr val="bg1"/>
                </a:solidFill>
                <a:effectLst>
                  <a:outerShdw blurRad="38100" dist="38100" dir="2700000" algn="tl">
                    <a:srgbClr val="000000">
                      <a:alpha val="43137"/>
                    </a:srgbClr>
                  </a:outerShdw>
                </a:effectLst>
              </a:rPr>
              <a:t>Kernwaarden Cals: Kwaliteit-Plezier-Samenwerking-Structuur-Vertrouwen</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A43F6-E973-1E58-EF9D-858B3525170D}"/>
              </a:ext>
            </a:extLst>
          </p:cNvPr>
          <p:cNvSpPr>
            <a:spLocks noGrp="1"/>
          </p:cNvSpPr>
          <p:nvPr>
            <p:ph type="title"/>
          </p:nvPr>
        </p:nvSpPr>
        <p:spPr/>
        <p:txBody>
          <a:bodyPr/>
          <a:lstStyle/>
          <a:p>
            <a:r>
              <a:rPr lang="nl-NL" dirty="0"/>
              <a:t>Bijlage(n) – MR vergaderingen</a:t>
            </a:r>
          </a:p>
        </p:txBody>
      </p:sp>
      <p:sp>
        <p:nvSpPr>
          <p:cNvPr id="3" name="Tijdelijke aanduiding voor inhoud 2">
            <a:extLst>
              <a:ext uri="{FF2B5EF4-FFF2-40B4-BE49-F238E27FC236}">
                <a16:creationId xmlns:a16="http://schemas.microsoft.com/office/drawing/2014/main" id="{DF9CE8BC-F638-6848-41FF-7DFD693DB20B}"/>
              </a:ext>
            </a:extLst>
          </p:cNvPr>
          <p:cNvSpPr>
            <a:spLocks noGrp="1"/>
          </p:cNvSpPr>
          <p:nvPr>
            <p:ph idx="1"/>
          </p:nvPr>
        </p:nvSpPr>
        <p:spPr>
          <a:xfrm>
            <a:off x="1066800" y="2014194"/>
            <a:ext cx="10058400" cy="3938550"/>
          </a:xfrm>
        </p:spPr>
        <p:txBody>
          <a:bodyPr>
            <a:normAutofit lnSpcReduction="10000"/>
          </a:bodyPr>
          <a:lstStyle/>
          <a:p>
            <a:r>
              <a:rPr lang="nl-NL" sz="2000" dirty="0"/>
              <a:t>In beginsel 6 keer per jaar</a:t>
            </a:r>
          </a:p>
          <a:p>
            <a:r>
              <a:rPr lang="nl-NL" sz="2000" dirty="0"/>
              <a:t>De algemeen directeur is als adviseur aanwezig. Minstens 2 keer per jaar met bestuur (afvaardiging), eens per jaar met OR en alleen als MR. </a:t>
            </a:r>
          </a:p>
          <a:p>
            <a:r>
              <a:rPr lang="nl-NL" sz="2000" dirty="0"/>
              <a:t>Stukken m.b.t. instemming- of adviesrecht worden minimaal twee weken voor het overleg gedeeld met de MR.  </a:t>
            </a:r>
          </a:p>
          <a:p>
            <a:r>
              <a:rPr lang="nl-NL" sz="2000" dirty="0"/>
              <a:t>Van elke vergadering worden notulen opgesteld voor de MR zelf. De notulen worden uiterlijk 2 weken na het overleg verstuurd. Een kort vergaderverslag kan gemaakt voor communicatie buiten de MR (nieuwsbrief/website). </a:t>
            </a:r>
          </a:p>
          <a:p>
            <a:endParaRPr lang="nl-NL" sz="2000" dirty="0"/>
          </a:p>
          <a:p>
            <a:pPr marL="0" indent="0">
              <a:buNone/>
            </a:pPr>
            <a:r>
              <a:rPr lang="nl-NL" sz="2000" i="1" dirty="0"/>
              <a:t>Zie ook huishoudelijk reglement van MR </a:t>
            </a:r>
          </a:p>
        </p:txBody>
      </p:sp>
      <p:sp>
        <p:nvSpPr>
          <p:cNvPr id="4" name="Tijdelijke aanduiding voor datum 3">
            <a:extLst>
              <a:ext uri="{FF2B5EF4-FFF2-40B4-BE49-F238E27FC236}">
                <a16:creationId xmlns:a16="http://schemas.microsoft.com/office/drawing/2014/main" id="{618079B7-790A-6C14-F873-8E1A9E8ABA19}"/>
              </a:ext>
            </a:extLst>
          </p:cNvPr>
          <p:cNvSpPr>
            <a:spLocks noGrp="1"/>
          </p:cNvSpPr>
          <p:nvPr>
            <p:ph type="dt" sz="half" idx="10"/>
          </p:nvPr>
        </p:nvSpPr>
        <p:spPr/>
        <p:txBody>
          <a:bodyPr/>
          <a:lstStyle/>
          <a:p>
            <a:pPr rtl="0"/>
            <a:fld id="{551AF0A5-5393-407E-B612-7484747D7A4A}" type="datetime1">
              <a:rPr lang="nl-NL" smtClean="0"/>
              <a:t>14-7-2023</a:t>
            </a:fld>
            <a:endParaRPr lang="en-US"/>
          </a:p>
        </p:txBody>
      </p:sp>
    </p:spTree>
    <p:extLst>
      <p:ext uri="{BB962C8B-B14F-4D97-AF65-F5344CB8AC3E}">
        <p14:creationId xmlns:p14="http://schemas.microsoft.com/office/powerpoint/2010/main" val="360994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26728-603A-92C1-2D93-5ACCC996D7ED}"/>
              </a:ext>
            </a:extLst>
          </p:cNvPr>
          <p:cNvSpPr>
            <a:spLocks noGrp="1"/>
          </p:cNvSpPr>
          <p:nvPr>
            <p:ph type="title"/>
          </p:nvPr>
        </p:nvSpPr>
        <p:spPr/>
        <p:txBody>
          <a:bodyPr/>
          <a:lstStyle/>
          <a:p>
            <a:r>
              <a:rPr lang="nl-NL" dirty="0"/>
              <a:t>Bijlage(n) – Overzicht bevoegdheden </a:t>
            </a:r>
          </a:p>
        </p:txBody>
      </p:sp>
      <p:sp>
        <p:nvSpPr>
          <p:cNvPr id="3" name="Tijdelijke aanduiding voor inhoud 2">
            <a:extLst>
              <a:ext uri="{FF2B5EF4-FFF2-40B4-BE49-F238E27FC236}">
                <a16:creationId xmlns:a16="http://schemas.microsoft.com/office/drawing/2014/main" id="{DFEC34E8-960C-37D9-1223-AD0E5107A711}"/>
              </a:ext>
            </a:extLst>
          </p:cNvPr>
          <p:cNvSpPr>
            <a:spLocks noGrp="1"/>
          </p:cNvSpPr>
          <p:nvPr>
            <p:ph idx="1"/>
          </p:nvPr>
        </p:nvSpPr>
        <p:spPr>
          <a:xfrm>
            <a:off x="1066800" y="1713390"/>
            <a:ext cx="10058400" cy="3990630"/>
          </a:xfrm>
        </p:spPr>
        <p:txBody>
          <a:bodyPr>
            <a:noAutofit/>
          </a:bodyPr>
          <a:lstStyle/>
          <a:p>
            <a:r>
              <a:rPr lang="nl-NL" sz="1400" b="1" dirty="0"/>
              <a:t>Initiatief</a:t>
            </a:r>
            <a:r>
              <a:rPr lang="nl-NL" sz="1400" dirty="0"/>
              <a:t>. De MR mag zelf voorstellen doen. De schoolleiding reageert binnen drie maanden op het voorstel. </a:t>
            </a:r>
          </a:p>
          <a:p>
            <a:r>
              <a:rPr lang="nl-NL" sz="1400" b="1" dirty="0"/>
              <a:t>Instemming</a:t>
            </a:r>
            <a:r>
              <a:rPr lang="nl-NL" sz="1400" dirty="0"/>
              <a:t>. Instemming is vanuit de MR soms nodig bij in te voeren of te wijzigen beleid. Denk aan: veranderingen onderwijskundige doelstellingen (MR), vaststelling of wijziging van schoolplan (MR), klachtenregeling, veiligheid-, gezondheid- en welzijnsbeleid, privacyreglement (MR), samenstelling formatie (MR/P), nascholing personeel (MR/P), taakverdeling binnen het personeel (MR/P), hoogte en bestemming (ouder)bijdragen (MR/O), beleid m.b.t. ondersteunende werkzaamheden door ouders (MR/O), vaststelling schoolgids (MR/O), wijziging schooltijden (MR/O), overdracht, fusie of sluiting school (MR).  </a:t>
            </a:r>
          </a:p>
          <a:p>
            <a:r>
              <a:rPr lang="nl-NL" sz="1400" b="1" dirty="0"/>
              <a:t>Advies</a:t>
            </a:r>
            <a:r>
              <a:rPr lang="nl-NL" sz="1400" dirty="0"/>
              <a:t>. De MR adviseert de schoolleiding, vooral bij onderwerpen die raken aan de organisatie. Denk aan: vaststelling of wijziging meerjarig financieel beleid en meerjarige begroting van de school, aanstelling of ontslagbeleid, taakverdeling binnen de schoolleiding, beleid toelating en verwijdering leerlingen, aanstelling en ontslag schoolleiding, regeling vakantie, nieuwbouw of verbouwing.</a:t>
            </a:r>
          </a:p>
          <a:p>
            <a:r>
              <a:rPr lang="nl-NL" sz="1400" b="1" dirty="0"/>
              <a:t>Informatie</a:t>
            </a:r>
            <a:r>
              <a:rPr lang="nl-NL" sz="1400" dirty="0"/>
              <a:t>. De MR heeft recht op informatie. Het gaat om alle informatie die nodig is voor het uitvoeren van haar taken. Denk aan: begroting, jaarverslag (jaarlijks voor 1 juli) , bekostigingsberekening, oordelen klachtencommissie.</a:t>
            </a:r>
          </a:p>
          <a:p>
            <a:pPr marL="0" indent="0">
              <a:buNone/>
            </a:pPr>
            <a:r>
              <a:rPr lang="nl-NL" sz="1400" dirty="0"/>
              <a:t>Zie overzicht van bevoegdheden: </a:t>
            </a:r>
            <a:r>
              <a:rPr lang="nl-NL" sz="1400" dirty="0">
                <a:hlinkClick r:id="rId2"/>
              </a:rPr>
              <a:t>https://wetten.overheid.nl/BWBR0020685/2018-01-01#Hoofdstuk3</a:t>
            </a:r>
            <a:endParaRPr lang="nl-NL" sz="1400" dirty="0"/>
          </a:p>
          <a:p>
            <a:pPr marL="0" indent="0">
              <a:buNone/>
            </a:pPr>
            <a:r>
              <a:rPr lang="nl-NL" sz="1400" dirty="0">
                <a:hlinkClick r:id="rId3"/>
              </a:rPr>
              <a:t>https://www.infowms.nl/content/bevoegdheden-instemming-advies</a:t>
            </a:r>
            <a:endParaRPr lang="nl-NL" sz="1400" dirty="0"/>
          </a:p>
          <a:p>
            <a:pPr marL="0" indent="0">
              <a:buNone/>
            </a:pPr>
            <a:endParaRPr lang="nl-NL" sz="1400" dirty="0"/>
          </a:p>
          <a:p>
            <a:pPr marL="0" indent="0">
              <a:buNone/>
            </a:pPr>
            <a:r>
              <a:rPr lang="nl-NL" sz="1400" dirty="0"/>
              <a:t> </a:t>
            </a:r>
          </a:p>
        </p:txBody>
      </p:sp>
      <p:sp>
        <p:nvSpPr>
          <p:cNvPr id="4" name="Tijdelijke aanduiding voor datum 3">
            <a:extLst>
              <a:ext uri="{FF2B5EF4-FFF2-40B4-BE49-F238E27FC236}">
                <a16:creationId xmlns:a16="http://schemas.microsoft.com/office/drawing/2014/main" id="{68F397FD-9E00-5200-E37C-C62343EBE616}"/>
              </a:ext>
            </a:extLst>
          </p:cNvPr>
          <p:cNvSpPr>
            <a:spLocks noGrp="1"/>
          </p:cNvSpPr>
          <p:nvPr>
            <p:ph type="dt" sz="half" idx="10"/>
          </p:nvPr>
        </p:nvSpPr>
        <p:spPr/>
        <p:txBody>
          <a:bodyPr/>
          <a:lstStyle/>
          <a:p>
            <a:pPr rtl="0"/>
            <a:fld id="{551AF0A5-5393-407E-B612-7484747D7A4A}" type="datetime1">
              <a:rPr lang="nl-NL" smtClean="0"/>
              <a:t>14-7-2023</a:t>
            </a:fld>
            <a:endParaRPr lang="en-US"/>
          </a:p>
        </p:txBody>
      </p:sp>
    </p:spTree>
    <p:extLst>
      <p:ext uri="{BB962C8B-B14F-4D97-AF65-F5344CB8AC3E}">
        <p14:creationId xmlns:p14="http://schemas.microsoft.com/office/powerpoint/2010/main" val="185318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AEF2E-546B-CB96-D579-5F246B8E42A3}"/>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D6FC7806-59FB-52FB-C6B8-76F7269E1D8C}"/>
              </a:ext>
            </a:extLst>
          </p:cNvPr>
          <p:cNvSpPr>
            <a:spLocks noGrp="1"/>
          </p:cNvSpPr>
          <p:nvPr>
            <p:ph idx="1"/>
          </p:nvPr>
        </p:nvSpPr>
        <p:spPr>
          <a:xfrm>
            <a:off x="1066800" y="1943322"/>
            <a:ext cx="10058400" cy="3849624"/>
          </a:xfrm>
        </p:spPr>
        <p:txBody>
          <a:bodyPr>
            <a:normAutofit/>
          </a:bodyPr>
          <a:lstStyle/>
          <a:p>
            <a:r>
              <a:rPr lang="nl-NL" sz="2400" dirty="0"/>
              <a:t>Introductie MR</a:t>
            </a:r>
          </a:p>
          <a:p>
            <a:r>
              <a:rPr lang="nl-NL" sz="2400" dirty="0"/>
              <a:t>Terugblikken op schooljaar 2021-22</a:t>
            </a:r>
          </a:p>
          <a:p>
            <a:r>
              <a:rPr lang="nl-NL" sz="2400" dirty="0"/>
              <a:t>Speerpunten MR 2022-23</a:t>
            </a:r>
          </a:p>
          <a:p>
            <a:r>
              <a:rPr lang="nl-NL" sz="2400" dirty="0"/>
              <a:t>Jaarplanning </a:t>
            </a:r>
          </a:p>
          <a:p>
            <a:r>
              <a:rPr lang="nl-NL" sz="2400" dirty="0"/>
              <a:t>Bijlage(n)</a:t>
            </a:r>
          </a:p>
          <a:p>
            <a:pPr marL="731520" lvl="1" indent="-457200">
              <a:buFont typeface="+mj-lt"/>
              <a:buAutoNum type="arabicPeriod"/>
            </a:pPr>
            <a:r>
              <a:rPr lang="nl-NL" sz="2200" dirty="0"/>
              <a:t>Taakverdeling </a:t>
            </a:r>
          </a:p>
          <a:p>
            <a:pPr marL="731520" lvl="1" indent="-457200">
              <a:buFont typeface="+mj-lt"/>
              <a:buAutoNum type="arabicPeriod"/>
            </a:pPr>
            <a:r>
              <a:rPr lang="nl-NL" sz="2200" dirty="0"/>
              <a:t>Overzicht bevoegdheden MR</a:t>
            </a:r>
          </a:p>
        </p:txBody>
      </p:sp>
      <p:sp>
        <p:nvSpPr>
          <p:cNvPr id="4" name="Tijdelijke aanduiding voor datum 3">
            <a:extLst>
              <a:ext uri="{FF2B5EF4-FFF2-40B4-BE49-F238E27FC236}">
                <a16:creationId xmlns:a16="http://schemas.microsoft.com/office/drawing/2014/main" id="{AFF28915-E20D-F3FB-48E2-5D937DA1577E}"/>
              </a:ext>
            </a:extLst>
          </p:cNvPr>
          <p:cNvSpPr>
            <a:spLocks noGrp="1"/>
          </p:cNvSpPr>
          <p:nvPr>
            <p:ph type="dt" sz="half" idx="10"/>
          </p:nvPr>
        </p:nvSpPr>
        <p:spPr/>
        <p:txBody>
          <a:bodyPr/>
          <a:lstStyle/>
          <a:p>
            <a:pPr rtl="0"/>
            <a:fld id="{551AF0A5-5393-407E-B612-7484747D7A4A}" type="datetime1">
              <a:rPr lang="nl-NL" smtClean="0"/>
              <a:t>14-7-2023</a:t>
            </a:fld>
            <a:endParaRPr lang="en-US"/>
          </a:p>
        </p:txBody>
      </p:sp>
    </p:spTree>
    <p:extLst>
      <p:ext uri="{BB962C8B-B14F-4D97-AF65-F5344CB8AC3E}">
        <p14:creationId xmlns:p14="http://schemas.microsoft.com/office/powerpoint/2010/main" val="343337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EDC8B-08B4-3EEB-7122-6951DA368203}"/>
              </a:ext>
            </a:extLst>
          </p:cNvPr>
          <p:cNvSpPr>
            <a:spLocks noGrp="1"/>
          </p:cNvSpPr>
          <p:nvPr>
            <p:ph type="title"/>
          </p:nvPr>
        </p:nvSpPr>
        <p:spPr/>
        <p:txBody>
          <a:bodyPr/>
          <a:lstStyle/>
          <a:p>
            <a:r>
              <a:rPr lang="nl-NL" dirty="0"/>
              <a:t>Introductie MR</a:t>
            </a:r>
          </a:p>
        </p:txBody>
      </p:sp>
      <p:sp>
        <p:nvSpPr>
          <p:cNvPr id="3" name="Tijdelijke aanduiding voor inhoud 2">
            <a:extLst>
              <a:ext uri="{FF2B5EF4-FFF2-40B4-BE49-F238E27FC236}">
                <a16:creationId xmlns:a16="http://schemas.microsoft.com/office/drawing/2014/main" id="{56A4A477-7BA9-7C25-59C1-C0E0BF2DA9FA}"/>
              </a:ext>
            </a:extLst>
          </p:cNvPr>
          <p:cNvSpPr>
            <a:spLocks noGrp="1"/>
          </p:cNvSpPr>
          <p:nvPr>
            <p:ph idx="1"/>
          </p:nvPr>
        </p:nvSpPr>
        <p:spPr>
          <a:xfrm>
            <a:off x="1066800" y="1752600"/>
            <a:ext cx="10058400" cy="4381499"/>
          </a:xfrm>
        </p:spPr>
        <p:txBody>
          <a:bodyPr>
            <a:normAutofit lnSpcReduction="10000"/>
          </a:bodyPr>
          <a:lstStyle/>
          <a:p>
            <a:r>
              <a:rPr lang="nl-NL" sz="2400" dirty="0"/>
              <a:t>Wie zijn wij? </a:t>
            </a:r>
          </a:p>
          <a:p>
            <a:pPr lvl="1">
              <a:buFont typeface="Wingdings" panose="05000000000000000000" pitchFamily="2" charset="2"/>
              <a:buChar char="Ø"/>
            </a:pPr>
            <a:r>
              <a:rPr lang="nl-NL" sz="1600" dirty="0"/>
              <a:t>Met ingang van schooljaar 2022-23 met 6, waarvan 3 in ouder- (Olaf, Benjamin en Edwin) en 3 in personeelsgeleding (Renske, Mariëtte en Jose).  </a:t>
            </a:r>
          </a:p>
          <a:p>
            <a:r>
              <a:rPr lang="nl-NL" sz="2400" dirty="0"/>
              <a:t>Waar staan we voor? </a:t>
            </a:r>
          </a:p>
          <a:p>
            <a:pPr lvl="1">
              <a:buFont typeface="Wingdings" panose="05000000000000000000" pitchFamily="2" charset="2"/>
              <a:buChar char="Ø"/>
            </a:pPr>
            <a:r>
              <a:rPr lang="nl-NL" sz="1600" dirty="0"/>
              <a:t>Als vertegenwoordiging namens de ouders en het personeel geven wij advies aan, of verlenen instemming op onderwerpen op het gebied van beleid, kwaliteit en financiën. We zijn transparant over onze handelswijze en keuzes, en werken samen vanuit rolduidelijkheid en heldere afspraken. Als laatste fungeren we als aanspreekpunt ouders.</a:t>
            </a:r>
          </a:p>
          <a:p>
            <a:r>
              <a:rPr lang="nl-NL" sz="2400" dirty="0"/>
              <a:t>Waar gaan we voor?</a:t>
            </a:r>
          </a:p>
          <a:p>
            <a:pPr lvl="1">
              <a:buFont typeface="Wingdings" panose="05000000000000000000" pitchFamily="2" charset="2"/>
              <a:buChar char="Ø"/>
            </a:pPr>
            <a:r>
              <a:rPr lang="nl-NL" sz="1600" dirty="0"/>
              <a:t> Eigen speerpunten die focus en houvast bieden voor het komende jaar, rakend aan kwaliteit onderwijs, financiën en communicatie. </a:t>
            </a:r>
          </a:p>
          <a:p>
            <a:r>
              <a:rPr lang="nl-NL" sz="2400" dirty="0"/>
              <a:t>Wie doet wat? </a:t>
            </a:r>
          </a:p>
          <a:p>
            <a:pPr lvl="1">
              <a:buFont typeface="Wingdings" panose="05000000000000000000" pitchFamily="2" charset="2"/>
              <a:buChar char="Ø"/>
            </a:pPr>
            <a:r>
              <a:rPr lang="nl-NL" sz="1600" dirty="0"/>
              <a:t>Nieuwe en duidelijke verdeling van rollen en verantwoordelijkheden binnen MR (zie bijlage)</a:t>
            </a:r>
          </a:p>
          <a:p>
            <a:endParaRPr lang="nl-NL" sz="2400" dirty="0"/>
          </a:p>
          <a:p>
            <a:endParaRPr lang="nl-NL" sz="2400" dirty="0"/>
          </a:p>
        </p:txBody>
      </p:sp>
      <p:sp>
        <p:nvSpPr>
          <p:cNvPr id="4" name="Tijdelijke aanduiding voor datum 3">
            <a:extLst>
              <a:ext uri="{FF2B5EF4-FFF2-40B4-BE49-F238E27FC236}">
                <a16:creationId xmlns:a16="http://schemas.microsoft.com/office/drawing/2014/main" id="{BFFA12C8-FF83-EC91-2799-E889FBE6683D}"/>
              </a:ext>
            </a:extLst>
          </p:cNvPr>
          <p:cNvSpPr>
            <a:spLocks noGrp="1"/>
          </p:cNvSpPr>
          <p:nvPr>
            <p:ph type="dt" sz="half" idx="10"/>
          </p:nvPr>
        </p:nvSpPr>
        <p:spPr/>
        <p:txBody>
          <a:bodyPr/>
          <a:lstStyle/>
          <a:p>
            <a:pPr rtl="0"/>
            <a:fld id="{551AF0A5-5393-407E-B612-7484747D7A4A}" type="datetime1">
              <a:rPr lang="nl-NL" smtClean="0"/>
              <a:t>14-7-2023</a:t>
            </a:fld>
            <a:endParaRPr lang="en-US"/>
          </a:p>
        </p:txBody>
      </p:sp>
    </p:spTree>
    <p:extLst>
      <p:ext uri="{BB962C8B-B14F-4D97-AF65-F5344CB8AC3E}">
        <p14:creationId xmlns:p14="http://schemas.microsoft.com/office/powerpoint/2010/main" val="252996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26728-603A-92C1-2D93-5ACCC996D7ED}"/>
              </a:ext>
            </a:extLst>
          </p:cNvPr>
          <p:cNvSpPr>
            <a:spLocks noGrp="1"/>
          </p:cNvSpPr>
          <p:nvPr>
            <p:ph type="title"/>
          </p:nvPr>
        </p:nvSpPr>
        <p:spPr/>
        <p:txBody>
          <a:bodyPr/>
          <a:lstStyle/>
          <a:p>
            <a:r>
              <a:rPr lang="nl-NL" dirty="0"/>
              <a:t>MR Jaarverslag: terugblikken schooljaar 2021-22</a:t>
            </a:r>
          </a:p>
        </p:txBody>
      </p:sp>
      <p:sp>
        <p:nvSpPr>
          <p:cNvPr id="3" name="Tijdelijke aanduiding voor inhoud 2">
            <a:extLst>
              <a:ext uri="{FF2B5EF4-FFF2-40B4-BE49-F238E27FC236}">
                <a16:creationId xmlns:a16="http://schemas.microsoft.com/office/drawing/2014/main" id="{DFEC34E8-960C-37D9-1223-AD0E5107A711}"/>
              </a:ext>
            </a:extLst>
          </p:cNvPr>
          <p:cNvSpPr>
            <a:spLocks noGrp="1"/>
          </p:cNvSpPr>
          <p:nvPr>
            <p:ph idx="1"/>
          </p:nvPr>
        </p:nvSpPr>
        <p:spPr/>
        <p:txBody>
          <a:bodyPr>
            <a:normAutofit/>
          </a:bodyPr>
          <a:lstStyle/>
          <a:p>
            <a:r>
              <a:rPr lang="nl-NL" sz="2400" dirty="0"/>
              <a:t>De lockdown maatregelen op school</a:t>
            </a:r>
          </a:p>
          <a:p>
            <a:r>
              <a:rPr lang="nl-NL" sz="2400" dirty="0"/>
              <a:t>De impact van Corona op het onderwijs, het monitoren van effecten en inzet van verbeteringsmiddelen</a:t>
            </a:r>
          </a:p>
          <a:p>
            <a:r>
              <a:rPr lang="nl-NL" sz="2400" dirty="0"/>
              <a:t>Aandacht voor de bezetting voor de klassen</a:t>
            </a:r>
          </a:p>
          <a:p>
            <a:r>
              <a:rPr lang="nl-NL" sz="2400" dirty="0"/>
              <a:t>Een ouderraadpleging over een continue-rooster</a:t>
            </a:r>
          </a:p>
          <a:p>
            <a:r>
              <a:rPr lang="nl-NL" sz="2400" dirty="0"/>
              <a:t>Meedenken over huisvestingsvraagstuk </a:t>
            </a:r>
            <a:r>
              <a:rPr lang="nl-NL" sz="2400" dirty="0" err="1"/>
              <a:t>Naardermeerkwartier</a:t>
            </a:r>
            <a:endParaRPr lang="nl-NL" sz="2400" dirty="0"/>
          </a:p>
          <a:p>
            <a:r>
              <a:rPr lang="nl-NL" sz="2400" dirty="0"/>
              <a:t>…en met nieuwe MR leden spreken over de nieuwe speerpunten</a:t>
            </a:r>
          </a:p>
        </p:txBody>
      </p:sp>
      <p:sp>
        <p:nvSpPr>
          <p:cNvPr id="4" name="Tijdelijke aanduiding voor datum 3">
            <a:extLst>
              <a:ext uri="{FF2B5EF4-FFF2-40B4-BE49-F238E27FC236}">
                <a16:creationId xmlns:a16="http://schemas.microsoft.com/office/drawing/2014/main" id="{68F397FD-9E00-5200-E37C-C62343EBE616}"/>
              </a:ext>
            </a:extLst>
          </p:cNvPr>
          <p:cNvSpPr>
            <a:spLocks noGrp="1"/>
          </p:cNvSpPr>
          <p:nvPr>
            <p:ph type="dt" sz="half" idx="10"/>
          </p:nvPr>
        </p:nvSpPr>
        <p:spPr/>
        <p:txBody>
          <a:bodyPr/>
          <a:lstStyle/>
          <a:p>
            <a:pPr rtl="0"/>
            <a:fld id="{551AF0A5-5393-407E-B612-7484747D7A4A}" type="datetime1">
              <a:rPr lang="nl-NL" smtClean="0"/>
              <a:t>14-7-2023</a:t>
            </a:fld>
            <a:endParaRPr lang="en-US"/>
          </a:p>
        </p:txBody>
      </p:sp>
    </p:spTree>
    <p:extLst>
      <p:ext uri="{BB962C8B-B14F-4D97-AF65-F5344CB8AC3E}">
        <p14:creationId xmlns:p14="http://schemas.microsoft.com/office/powerpoint/2010/main" val="413824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26728-603A-92C1-2D93-5ACCC996D7ED}"/>
              </a:ext>
            </a:extLst>
          </p:cNvPr>
          <p:cNvSpPr>
            <a:spLocks noGrp="1"/>
          </p:cNvSpPr>
          <p:nvPr>
            <p:ph type="title"/>
          </p:nvPr>
        </p:nvSpPr>
        <p:spPr>
          <a:xfrm>
            <a:off x="1066800" y="562695"/>
            <a:ext cx="10058400" cy="1371600"/>
          </a:xfrm>
        </p:spPr>
        <p:txBody>
          <a:bodyPr/>
          <a:lstStyle/>
          <a:p>
            <a:r>
              <a:rPr lang="nl-NL" dirty="0"/>
              <a:t>Speerpunten MR 2022-23</a:t>
            </a:r>
          </a:p>
        </p:txBody>
      </p:sp>
      <p:sp>
        <p:nvSpPr>
          <p:cNvPr id="3" name="Tijdelijke aanduiding voor inhoud 2">
            <a:extLst>
              <a:ext uri="{FF2B5EF4-FFF2-40B4-BE49-F238E27FC236}">
                <a16:creationId xmlns:a16="http://schemas.microsoft.com/office/drawing/2014/main" id="{DFEC34E8-960C-37D9-1223-AD0E5107A711}"/>
              </a:ext>
            </a:extLst>
          </p:cNvPr>
          <p:cNvSpPr>
            <a:spLocks noGrp="1"/>
          </p:cNvSpPr>
          <p:nvPr>
            <p:ph idx="1"/>
          </p:nvPr>
        </p:nvSpPr>
        <p:spPr>
          <a:xfrm>
            <a:off x="1066800" y="1802167"/>
            <a:ext cx="10058400" cy="4232873"/>
          </a:xfrm>
        </p:spPr>
        <p:txBody>
          <a:bodyPr>
            <a:normAutofit fontScale="85000" lnSpcReduction="20000"/>
          </a:bodyPr>
          <a:lstStyle/>
          <a:p>
            <a:pPr marL="457200" indent="-457200">
              <a:buFont typeface="+mj-lt"/>
              <a:buAutoNum type="arabicPeriod"/>
            </a:pPr>
            <a:r>
              <a:rPr lang="nl-NL" sz="2400" dirty="0"/>
              <a:t>Aandacht voor continuïteit goed onderwijs</a:t>
            </a:r>
          </a:p>
          <a:p>
            <a:pPr lvl="1">
              <a:buFont typeface="Wingdings" panose="05000000000000000000" pitchFamily="2" charset="2"/>
              <a:buChar char="Ø"/>
            </a:pPr>
            <a:r>
              <a:rPr lang="nl-NL" sz="1600" dirty="0"/>
              <a:t>Meedenken over keuze en sturing op goede kwaliteitsindicatoren, die raken aan kwaliteitszorg, lesstofaanbod, personeel (werkdruk). Ook in gesprek en advies over duurzame huisvesting en herverdeling werk directie, ervaringen continurooster, communicatie kwaliteit onderwijs van Cals aan ouders</a:t>
            </a:r>
          </a:p>
          <a:p>
            <a:pPr lvl="1">
              <a:buFont typeface="Wingdings" panose="05000000000000000000" pitchFamily="2" charset="2"/>
              <a:buChar char="Ø"/>
            </a:pPr>
            <a:endParaRPr lang="nl-NL" sz="2200" dirty="0"/>
          </a:p>
          <a:p>
            <a:pPr marL="457200" indent="-457200">
              <a:buFont typeface="+mj-lt"/>
              <a:buAutoNum type="arabicPeriod"/>
            </a:pPr>
            <a:r>
              <a:rPr lang="nl-NL" sz="2400" dirty="0"/>
              <a:t>Zicht op goed financieel beheer </a:t>
            </a:r>
          </a:p>
          <a:p>
            <a:pPr lvl="1">
              <a:buFont typeface="Wingdings" panose="05000000000000000000" pitchFamily="2" charset="2"/>
              <a:buChar char="Ø"/>
            </a:pPr>
            <a:r>
              <a:rPr lang="nl-NL" sz="1600" dirty="0"/>
              <a:t>Verantwoording doelmatige besteding middelen, zoals op passend onderwijs, NPO en werkdrukgelden, eigen bijdragen, beeld robuustheid meerjarig begroting en beheersing risico’s.</a:t>
            </a:r>
          </a:p>
          <a:p>
            <a:pPr marL="0" indent="0">
              <a:buNone/>
            </a:pPr>
            <a:endParaRPr lang="nl-NL" sz="1200" dirty="0"/>
          </a:p>
          <a:p>
            <a:pPr marL="457200" indent="-457200">
              <a:buFont typeface="+mj-lt"/>
              <a:buAutoNum type="arabicPeriod" startAt="3"/>
            </a:pPr>
            <a:r>
              <a:rPr lang="nl-NL" sz="2400" dirty="0"/>
              <a:t>Communicatie: MR op de kaart</a:t>
            </a:r>
          </a:p>
          <a:p>
            <a:pPr lvl="1">
              <a:buFont typeface="Wingdings" panose="05000000000000000000" pitchFamily="2" charset="2"/>
              <a:buChar char="Ø"/>
            </a:pPr>
            <a:r>
              <a:rPr lang="nl-NL" sz="1600" dirty="0"/>
              <a:t>Toegankelijk en zichtbaar te zijn voor OR en ouders en personeel van de school, o.a. door zichtbaar te maken wat we doen in schoolgids, nieuwsbrieven en website, en in overleg te treden met de OR als sounding board voor belangrijke besluiten. </a:t>
            </a:r>
          </a:p>
          <a:p>
            <a:pPr marL="274320" lvl="1" indent="0">
              <a:buNone/>
            </a:pPr>
            <a:endParaRPr lang="nl-NL" sz="1600" dirty="0"/>
          </a:p>
          <a:p>
            <a:pPr marL="457200" indent="-457200">
              <a:buFont typeface="+mj-lt"/>
              <a:buAutoNum type="arabicPeriod" startAt="3"/>
            </a:pPr>
            <a:r>
              <a:rPr lang="nl-NL" sz="2400" dirty="0"/>
              <a:t>Borging goede vastlegging en overdracht</a:t>
            </a:r>
          </a:p>
          <a:p>
            <a:pPr lvl="1">
              <a:buFont typeface="Wingdings" panose="05000000000000000000" pitchFamily="2" charset="2"/>
              <a:buChar char="Ø"/>
            </a:pPr>
            <a:r>
              <a:rPr lang="nl-NL" sz="1600" dirty="0"/>
              <a:t>Toegankelijk en veilig vastleggen van stukken, draaiboek nieuwe leden.</a:t>
            </a:r>
          </a:p>
          <a:p>
            <a:pPr lvl="1">
              <a:buFont typeface="Wingdings" panose="05000000000000000000" pitchFamily="2" charset="2"/>
              <a:buChar char="Ø"/>
            </a:pPr>
            <a:endParaRPr lang="nl-NL" sz="1600" dirty="0"/>
          </a:p>
          <a:p>
            <a:pPr marL="0" indent="0">
              <a:buNone/>
            </a:pPr>
            <a:endParaRPr lang="nl-NL" sz="2500" dirty="0"/>
          </a:p>
          <a:p>
            <a:pPr lvl="1">
              <a:buFont typeface="Wingdings" panose="05000000000000000000" pitchFamily="2" charset="2"/>
              <a:buChar char="Ø"/>
            </a:pPr>
            <a:endParaRPr lang="nl-NL" sz="1600" dirty="0"/>
          </a:p>
          <a:p>
            <a:pPr marL="342900" indent="-342900">
              <a:buFont typeface="+mj-lt"/>
              <a:buAutoNum type="arabicPeriod"/>
            </a:pPr>
            <a:endParaRPr lang="nl-NL" sz="1800" dirty="0"/>
          </a:p>
          <a:p>
            <a:pPr lvl="1">
              <a:buFont typeface="Wingdings" panose="05000000000000000000" pitchFamily="2" charset="2"/>
              <a:buChar char="Ø"/>
            </a:pPr>
            <a:endParaRPr lang="nl-NL" sz="1600" dirty="0"/>
          </a:p>
          <a:p>
            <a:pPr lvl="1">
              <a:buFont typeface="Wingdings" panose="05000000000000000000" pitchFamily="2" charset="2"/>
              <a:buChar char="Ø"/>
            </a:pPr>
            <a:endParaRPr lang="nl-NL" sz="1600" dirty="0"/>
          </a:p>
        </p:txBody>
      </p:sp>
      <p:sp>
        <p:nvSpPr>
          <p:cNvPr id="4" name="Tijdelijke aanduiding voor datum 3">
            <a:extLst>
              <a:ext uri="{FF2B5EF4-FFF2-40B4-BE49-F238E27FC236}">
                <a16:creationId xmlns:a16="http://schemas.microsoft.com/office/drawing/2014/main" id="{68F397FD-9E00-5200-E37C-C62343EBE616}"/>
              </a:ext>
            </a:extLst>
          </p:cNvPr>
          <p:cNvSpPr>
            <a:spLocks noGrp="1"/>
          </p:cNvSpPr>
          <p:nvPr>
            <p:ph type="dt" sz="half" idx="10"/>
          </p:nvPr>
        </p:nvSpPr>
        <p:spPr/>
        <p:txBody>
          <a:bodyPr/>
          <a:lstStyle/>
          <a:p>
            <a:pPr rtl="0"/>
            <a:fld id="{551AF0A5-5393-407E-B612-7484747D7A4A}" type="datetime1">
              <a:rPr lang="nl-NL" smtClean="0"/>
              <a:t>14-7-2023</a:t>
            </a:fld>
            <a:endParaRPr lang="en-US"/>
          </a:p>
        </p:txBody>
      </p:sp>
    </p:spTree>
    <p:extLst>
      <p:ext uri="{BB962C8B-B14F-4D97-AF65-F5344CB8AC3E}">
        <p14:creationId xmlns:p14="http://schemas.microsoft.com/office/powerpoint/2010/main" val="337239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2942A-A635-07F9-ABFB-3897D76428B8}"/>
              </a:ext>
            </a:extLst>
          </p:cNvPr>
          <p:cNvSpPr>
            <a:spLocks noGrp="1"/>
          </p:cNvSpPr>
          <p:nvPr>
            <p:ph type="title"/>
          </p:nvPr>
        </p:nvSpPr>
        <p:spPr>
          <a:xfrm>
            <a:off x="1066800" y="642594"/>
            <a:ext cx="10058400" cy="864834"/>
          </a:xfrm>
        </p:spPr>
        <p:txBody>
          <a:bodyPr/>
          <a:lstStyle/>
          <a:p>
            <a:r>
              <a:rPr lang="nl-NL" dirty="0"/>
              <a:t>Doelen school schooljaar 2022-23 </a:t>
            </a:r>
          </a:p>
        </p:txBody>
      </p:sp>
      <p:sp>
        <p:nvSpPr>
          <p:cNvPr id="3" name="Tijdelijke aanduiding voor inhoud 2">
            <a:extLst>
              <a:ext uri="{FF2B5EF4-FFF2-40B4-BE49-F238E27FC236}">
                <a16:creationId xmlns:a16="http://schemas.microsoft.com/office/drawing/2014/main" id="{E5C16490-CFAA-5627-1AE3-E82EA54E0DD0}"/>
              </a:ext>
            </a:extLst>
          </p:cNvPr>
          <p:cNvSpPr>
            <a:spLocks noGrp="1"/>
          </p:cNvSpPr>
          <p:nvPr>
            <p:ph idx="1"/>
          </p:nvPr>
        </p:nvSpPr>
        <p:spPr>
          <a:xfrm>
            <a:off x="1066800" y="1507428"/>
            <a:ext cx="10058400" cy="4356390"/>
          </a:xfrm>
        </p:spPr>
        <p:txBody>
          <a:bodyPr>
            <a:normAutofit lnSpcReduction="10000"/>
          </a:bodyPr>
          <a:lstStyle/>
          <a:p>
            <a:r>
              <a:rPr lang="nl-NL" b="1" dirty="0"/>
              <a:t>Kwaliteitszorg</a:t>
            </a:r>
            <a:r>
              <a:rPr lang="nl-NL" dirty="0"/>
              <a:t>: opstellen (meer)jarenplan, vormgeven visie, leeropbrengsten, inzicht kwaliteit instructiemodel, </a:t>
            </a:r>
            <a:r>
              <a:rPr lang="nl-NL" dirty="0" err="1"/>
              <a:t>etc</a:t>
            </a:r>
            <a:r>
              <a:rPr lang="nl-NL" dirty="0"/>
              <a:t> (link speerpunt MR 1). </a:t>
            </a:r>
          </a:p>
          <a:p>
            <a:r>
              <a:rPr lang="nl-NL" b="1" dirty="0"/>
              <a:t>Lesstofaanbod</a:t>
            </a:r>
            <a:r>
              <a:rPr lang="nl-NL" dirty="0"/>
              <a:t>: invoering pluspunt, basis digitaal, verhogen opbrengst begrijpend lezen, optimaliseren methode nieuwsbegrip, invoering nieuwe methode zaakvakken, onderzoek invoering Engels (groep 1 t/m 4), inrichting onderwijs (hoog)begaafde kinderen, herijking muziek en handarbeid, selectie technisch lezen en verkeersmethode, stock take kanjertraining, </a:t>
            </a:r>
            <a:r>
              <a:rPr lang="nl-NL" dirty="0" err="1"/>
              <a:t>etc</a:t>
            </a:r>
            <a:r>
              <a:rPr lang="nl-NL" dirty="0"/>
              <a:t> (link speerpunt MR 1). </a:t>
            </a:r>
          </a:p>
          <a:p>
            <a:r>
              <a:rPr lang="nl-NL" b="1" dirty="0"/>
              <a:t>Leerlingenzorg</a:t>
            </a:r>
            <a:r>
              <a:rPr lang="nl-NL" dirty="0"/>
              <a:t>: herijken SOP en zorgplan, procedure kinderen medische zorg herijken, ondersteuning onderwijsassistenten in groep, vertraging leerlingen door Covid en lockdown verkleinen (Nationaal plan onderwijs), onderzoek naar inzet CITO toets, </a:t>
            </a:r>
            <a:r>
              <a:rPr lang="nl-NL" dirty="0" err="1"/>
              <a:t>etc</a:t>
            </a:r>
            <a:r>
              <a:rPr lang="nl-NL" dirty="0"/>
              <a:t> (link speerpunt 2).</a:t>
            </a:r>
          </a:p>
          <a:p>
            <a:r>
              <a:rPr lang="nl-NL" b="1" dirty="0"/>
              <a:t>Personeel</a:t>
            </a:r>
            <a:r>
              <a:rPr lang="nl-NL" dirty="0"/>
              <a:t>: opbouw gesprekscyclus, inrichting coaching aan leerkrachten, leerkracht opleiden tot stagebegeleider, opstellen handleiding en begeleiding nieuwe leerkrachten, herijking groeps- en voortgangsbesprekingen, </a:t>
            </a:r>
            <a:r>
              <a:rPr lang="nl-NL" dirty="0" err="1"/>
              <a:t>etc</a:t>
            </a:r>
            <a:r>
              <a:rPr lang="nl-NL" dirty="0"/>
              <a:t> (link speerpunt MR 4). </a:t>
            </a:r>
          </a:p>
          <a:p>
            <a:r>
              <a:rPr lang="nl-NL" b="1" dirty="0"/>
              <a:t>Overig</a:t>
            </a:r>
            <a:r>
              <a:rPr lang="nl-NL" dirty="0"/>
              <a:t>: vormgeving lunchpauze, herijken veiligheidsplan, nieuwbouw, externe communicatie (website, insta, </a:t>
            </a:r>
            <a:r>
              <a:rPr lang="nl-NL" dirty="0" err="1"/>
              <a:t>parro</a:t>
            </a:r>
            <a:r>
              <a:rPr lang="nl-NL" dirty="0"/>
              <a:t>), aanmeldingsprocedure nieuwe kleuters, ICT (inzet </a:t>
            </a:r>
            <a:r>
              <a:rPr lang="nl-NL" dirty="0" err="1"/>
              <a:t>chroombooks</a:t>
            </a:r>
            <a:r>
              <a:rPr lang="nl-NL" dirty="0"/>
              <a:t>), </a:t>
            </a:r>
            <a:r>
              <a:rPr lang="nl-NL" dirty="0" err="1"/>
              <a:t>etc</a:t>
            </a:r>
            <a:r>
              <a:rPr lang="nl-NL" dirty="0"/>
              <a:t> (link speerpunt MR 3). </a:t>
            </a:r>
          </a:p>
          <a:p>
            <a:r>
              <a:rPr lang="nl-NL" dirty="0"/>
              <a:t>Zie ook </a:t>
            </a:r>
            <a:r>
              <a:rPr lang="nl-NL" dirty="0">
                <a:hlinkClick r:id="rId2" action="ppaction://hlinkfile"/>
              </a:rPr>
              <a:t>2022-2023 JAARPLAN Minister Calsschool Definitief.docx</a:t>
            </a:r>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DE9696D4-8529-B82D-A25B-2A58DEE250EF}"/>
              </a:ext>
            </a:extLst>
          </p:cNvPr>
          <p:cNvSpPr>
            <a:spLocks noGrp="1"/>
          </p:cNvSpPr>
          <p:nvPr>
            <p:ph type="dt" sz="half" idx="10"/>
          </p:nvPr>
        </p:nvSpPr>
        <p:spPr/>
        <p:txBody>
          <a:bodyPr/>
          <a:lstStyle/>
          <a:p>
            <a:pPr rtl="0"/>
            <a:fld id="{551AF0A5-5393-407E-B612-7484747D7A4A}" type="datetime1">
              <a:rPr lang="nl-NL" smtClean="0"/>
              <a:t>14-7-2023</a:t>
            </a:fld>
            <a:endParaRPr lang="en-US"/>
          </a:p>
        </p:txBody>
      </p:sp>
      <p:graphicFrame>
        <p:nvGraphicFramePr>
          <p:cNvPr id="5" name="Object 4">
            <a:extLst>
              <a:ext uri="{FF2B5EF4-FFF2-40B4-BE49-F238E27FC236}">
                <a16:creationId xmlns:a16="http://schemas.microsoft.com/office/drawing/2014/main" id="{37AC42AF-BCD5-40B2-F520-8E283970723E}"/>
              </a:ext>
            </a:extLst>
          </p:cNvPr>
          <p:cNvGraphicFramePr>
            <a:graphicFrameLocks noChangeAspect="1"/>
          </p:cNvGraphicFramePr>
          <p:nvPr>
            <p:extLst>
              <p:ext uri="{D42A27DB-BD31-4B8C-83A1-F6EECF244321}">
                <p14:modId xmlns:p14="http://schemas.microsoft.com/office/powerpoint/2010/main" val="4270658773"/>
              </p:ext>
            </p:extLst>
          </p:nvPr>
        </p:nvGraphicFramePr>
        <p:xfrm>
          <a:off x="10256371" y="3134861"/>
          <a:ext cx="1558096" cy="2524178"/>
        </p:xfrm>
        <a:graphic>
          <a:graphicData uri="http://schemas.openxmlformats.org/presentationml/2006/ole">
            <mc:AlternateContent xmlns:mc="http://schemas.openxmlformats.org/markup-compatibility/2006">
              <mc:Choice xmlns:v="urn:schemas-microsoft-com:vml" Requires="v">
                <p:oleObj name="Document" r:id="rId3" imgW="7566179" imgH="10695086" progId="Word.Document.12">
                  <p:embed/>
                </p:oleObj>
              </mc:Choice>
              <mc:Fallback>
                <p:oleObj name="Document" r:id="rId3" imgW="7566179" imgH="10695086" progId="Word.Document.12">
                  <p:embed/>
                  <p:pic>
                    <p:nvPicPr>
                      <p:cNvPr id="0" name=""/>
                      <p:cNvPicPr/>
                      <p:nvPr/>
                    </p:nvPicPr>
                    <p:blipFill>
                      <a:blip r:embed="rId4"/>
                      <a:stretch>
                        <a:fillRect/>
                      </a:stretch>
                    </p:blipFill>
                    <p:spPr>
                      <a:xfrm>
                        <a:off x="10256371" y="3134861"/>
                        <a:ext cx="1558096" cy="2524178"/>
                      </a:xfrm>
                      <a:prstGeom prst="rect">
                        <a:avLst/>
                      </a:prstGeom>
                    </p:spPr>
                  </p:pic>
                </p:oleObj>
              </mc:Fallback>
            </mc:AlternateContent>
          </a:graphicData>
        </a:graphic>
      </p:graphicFrame>
    </p:spTree>
    <p:extLst>
      <p:ext uri="{BB962C8B-B14F-4D97-AF65-F5344CB8AC3E}">
        <p14:creationId xmlns:p14="http://schemas.microsoft.com/office/powerpoint/2010/main" val="357947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26728-603A-92C1-2D93-5ACCC996D7ED}"/>
              </a:ext>
            </a:extLst>
          </p:cNvPr>
          <p:cNvSpPr>
            <a:spLocks noGrp="1"/>
          </p:cNvSpPr>
          <p:nvPr>
            <p:ph type="title"/>
          </p:nvPr>
        </p:nvSpPr>
        <p:spPr>
          <a:xfrm>
            <a:off x="1066800" y="503572"/>
            <a:ext cx="10058400" cy="1371600"/>
          </a:xfrm>
        </p:spPr>
        <p:txBody>
          <a:bodyPr/>
          <a:lstStyle/>
          <a:p>
            <a:r>
              <a:rPr lang="nl-NL" dirty="0"/>
              <a:t>Planning 2022-23</a:t>
            </a:r>
          </a:p>
        </p:txBody>
      </p:sp>
      <p:sp>
        <p:nvSpPr>
          <p:cNvPr id="3" name="Tijdelijke aanduiding voor inhoud 2">
            <a:extLst>
              <a:ext uri="{FF2B5EF4-FFF2-40B4-BE49-F238E27FC236}">
                <a16:creationId xmlns:a16="http://schemas.microsoft.com/office/drawing/2014/main" id="{DFEC34E8-960C-37D9-1223-AD0E5107A711}"/>
              </a:ext>
            </a:extLst>
          </p:cNvPr>
          <p:cNvSpPr>
            <a:spLocks noGrp="1"/>
          </p:cNvSpPr>
          <p:nvPr>
            <p:ph idx="1"/>
          </p:nvPr>
        </p:nvSpPr>
        <p:spPr>
          <a:xfrm>
            <a:off x="1066800" y="1837678"/>
            <a:ext cx="10058400" cy="4026140"/>
          </a:xfrm>
        </p:spPr>
        <p:txBody>
          <a:bodyPr/>
          <a:lstStyle/>
          <a:p>
            <a:pPr marL="0" indent="0">
              <a:buNone/>
            </a:pPr>
            <a:endParaRPr lang="nl-NL" dirty="0"/>
          </a:p>
          <a:p>
            <a:pPr marL="0" indent="0">
              <a:buNone/>
            </a:pPr>
            <a:r>
              <a:rPr lang="nl-NL" dirty="0"/>
              <a:t> </a:t>
            </a:r>
          </a:p>
          <a:p>
            <a:endParaRPr lang="nl-NL" dirty="0"/>
          </a:p>
          <a:p>
            <a:endParaRPr lang="nl-NL" dirty="0"/>
          </a:p>
          <a:p>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68F397FD-9E00-5200-E37C-C62343EBE616}"/>
              </a:ext>
            </a:extLst>
          </p:cNvPr>
          <p:cNvSpPr>
            <a:spLocks noGrp="1"/>
          </p:cNvSpPr>
          <p:nvPr>
            <p:ph type="dt" sz="half" idx="10"/>
          </p:nvPr>
        </p:nvSpPr>
        <p:spPr/>
        <p:txBody>
          <a:bodyPr/>
          <a:lstStyle/>
          <a:p>
            <a:pPr rtl="0"/>
            <a:fld id="{551AF0A5-5393-407E-B612-7484747D7A4A}" type="datetime1">
              <a:rPr lang="nl-NL" smtClean="0"/>
              <a:t>14-7-2023</a:t>
            </a:fld>
            <a:endParaRPr lang="en-US"/>
          </a:p>
        </p:txBody>
      </p:sp>
      <p:graphicFrame>
        <p:nvGraphicFramePr>
          <p:cNvPr id="5" name="Tabel 5">
            <a:extLst>
              <a:ext uri="{FF2B5EF4-FFF2-40B4-BE49-F238E27FC236}">
                <a16:creationId xmlns:a16="http://schemas.microsoft.com/office/drawing/2014/main" id="{D97FCED2-7B6C-F2A4-09E5-0A3EAB798A57}"/>
              </a:ext>
            </a:extLst>
          </p:cNvPr>
          <p:cNvGraphicFramePr>
            <a:graphicFrameLocks noGrp="1"/>
          </p:cNvGraphicFramePr>
          <p:nvPr>
            <p:extLst>
              <p:ext uri="{D42A27DB-BD31-4B8C-83A1-F6EECF244321}">
                <p14:modId xmlns:p14="http://schemas.microsoft.com/office/powerpoint/2010/main" val="1065843345"/>
              </p:ext>
            </p:extLst>
          </p:nvPr>
        </p:nvGraphicFramePr>
        <p:xfrm>
          <a:off x="1135354" y="1596745"/>
          <a:ext cx="9730912" cy="3485891"/>
        </p:xfrm>
        <a:graphic>
          <a:graphicData uri="http://schemas.openxmlformats.org/drawingml/2006/table">
            <a:tbl>
              <a:tblPr firstRow="1" bandRow="1">
                <a:tableStyleId>{5C22544A-7EE6-4342-B048-85BDC9FD1C3A}</a:tableStyleId>
              </a:tblPr>
              <a:tblGrid>
                <a:gridCol w="1989586">
                  <a:extLst>
                    <a:ext uri="{9D8B030D-6E8A-4147-A177-3AD203B41FA5}">
                      <a16:colId xmlns:a16="http://schemas.microsoft.com/office/drawing/2014/main" val="2881782535"/>
                    </a:ext>
                  </a:extLst>
                </a:gridCol>
                <a:gridCol w="4305670">
                  <a:extLst>
                    <a:ext uri="{9D8B030D-6E8A-4147-A177-3AD203B41FA5}">
                      <a16:colId xmlns:a16="http://schemas.microsoft.com/office/drawing/2014/main" val="4269419942"/>
                    </a:ext>
                  </a:extLst>
                </a:gridCol>
                <a:gridCol w="1686757">
                  <a:extLst>
                    <a:ext uri="{9D8B030D-6E8A-4147-A177-3AD203B41FA5}">
                      <a16:colId xmlns:a16="http://schemas.microsoft.com/office/drawing/2014/main" val="3382801682"/>
                    </a:ext>
                  </a:extLst>
                </a:gridCol>
                <a:gridCol w="1748899">
                  <a:extLst>
                    <a:ext uri="{9D8B030D-6E8A-4147-A177-3AD203B41FA5}">
                      <a16:colId xmlns:a16="http://schemas.microsoft.com/office/drawing/2014/main" val="1534134674"/>
                    </a:ext>
                  </a:extLst>
                </a:gridCol>
              </a:tblGrid>
              <a:tr h="359532">
                <a:tc>
                  <a:txBody>
                    <a:bodyPr/>
                    <a:lstStyle/>
                    <a:p>
                      <a:r>
                        <a:rPr lang="nl-NL" dirty="0"/>
                        <a:t>Vergaderdatum</a:t>
                      </a:r>
                    </a:p>
                  </a:txBody>
                  <a:tcPr/>
                </a:tc>
                <a:tc>
                  <a:txBody>
                    <a:bodyPr/>
                    <a:lstStyle/>
                    <a:p>
                      <a:r>
                        <a:rPr lang="nl-NL" dirty="0"/>
                        <a:t>Onderwerp </a:t>
                      </a:r>
                    </a:p>
                  </a:txBody>
                  <a:tcPr/>
                </a:tc>
                <a:tc>
                  <a:txBody>
                    <a:bodyPr/>
                    <a:lstStyle/>
                    <a:p>
                      <a:r>
                        <a:rPr lang="nl-NL" dirty="0"/>
                        <a:t>Actie</a:t>
                      </a:r>
                    </a:p>
                  </a:txBody>
                  <a:tcPr/>
                </a:tc>
                <a:tc>
                  <a:txBody>
                    <a:bodyPr/>
                    <a:lstStyle/>
                    <a:p>
                      <a:r>
                        <a:rPr lang="nl-NL" dirty="0"/>
                        <a:t>MR/P/O</a:t>
                      </a:r>
                    </a:p>
                  </a:txBody>
                  <a:tcPr/>
                </a:tc>
                <a:extLst>
                  <a:ext uri="{0D108BD9-81ED-4DB2-BD59-A6C34878D82A}">
                    <a16:rowId xmlns:a16="http://schemas.microsoft.com/office/drawing/2014/main" val="3760053505"/>
                  </a:ext>
                </a:extLst>
              </a:tr>
              <a:tr h="1245454">
                <a:tc>
                  <a:txBody>
                    <a:bodyPr/>
                    <a:lstStyle/>
                    <a:p>
                      <a:r>
                        <a:rPr lang="nl-NL" sz="1200" b="1" dirty="0"/>
                        <a:t>04-10-22</a:t>
                      </a:r>
                    </a:p>
                    <a:p>
                      <a:r>
                        <a:rPr lang="nl-NL" sz="1200" dirty="0"/>
                        <a:t>(bestuur op 26-9)</a:t>
                      </a:r>
                    </a:p>
                  </a:txBody>
                  <a:tcPr/>
                </a:tc>
                <a:tc>
                  <a:txBody>
                    <a:bodyPr/>
                    <a:lstStyle/>
                    <a:p>
                      <a:r>
                        <a:rPr lang="nl-NL" sz="1200" dirty="0"/>
                        <a:t>Jaarplan (met taakverdeling) MR</a:t>
                      </a:r>
                    </a:p>
                    <a:p>
                      <a:r>
                        <a:rPr lang="nl-NL" sz="1200" dirty="0"/>
                        <a:t>Scholingbehoefte MR </a:t>
                      </a:r>
                    </a:p>
                    <a:p>
                      <a:r>
                        <a:rPr lang="nl-NL" sz="1200" dirty="0"/>
                        <a:t>Huishoudelijk reglement MR update</a:t>
                      </a:r>
                    </a:p>
                    <a:p>
                      <a:r>
                        <a:rPr lang="nl-NL" sz="1200" dirty="0"/>
                        <a:t>Begroting OR 22/23</a:t>
                      </a:r>
                    </a:p>
                    <a:p>
                      <a:r>
                        <a:rPr lang="nl-NL" sz="1200" i="1" dirty="0"/>
                        <a:t>Leeropbrengsten schooljaar 21/22</a:t>
                      </a:r>
                    </a:p>
                    <a:p>
                      <a:r>
                        <a:rPr lang="nl-NL" sz="1200" i="1" dirty="0"/>
                        <a:t>Q2 Financiële rapportage 22</a:t>
                      </a:r>
                    </a:p>
                  </a:txBody>
                  <a:tcPr/>
                </a:tc>
                <a:tc>
                  <a:txBody>
                    <a:bodyPr/>
                    <a:lstStyle/>
                    <a:p>
                      <a:r>
                        <a:rPr lang="nl-NL" sz="1200" dirty="0"/>
                        <a:t>Instemming</a:t>
                      </a:r>
                    </a:p>
                    <a:p>
                      <a:r>
                        <a:rPr lang="nl-NL" sz="1200" dirty="0"/>
                        <a:t>Instemming</a:t>
                      </a:r>
                    </a:p>
                    <a:p>
                      <a:r>
                        <a:rPr lang="nl-NL" sz="1200" dirty="0"/>
                        <a:t>Instemming</a:t>
                      </a:r>
                    </a:p>
                    <a:p>
                      <a:r>
                        <a:rPr lang="nl-NL" sz="1200" dirty="0"/>
                        <a:t>Instemming</a:t>
                      </a:r>
                    </a:p>
                    <a:p>
                      <a:r>
                        <a:rPr lang="nl-NL" sz="1200" dirty="0"/>
                        <a:t>Bespreking</a:t>
                      </a:r>
                    </a:p>
                    <a:p>
                      <a:r>
                        <a:rPr lang="nl-NL" sz="1200" dirty="0"/>
                        <a:t>Ter kennisneming</a:t>
                      </a:r>
                    </a:p>
                  </a:txBody>
                  <a:tcPr/>
                </a:tc>
                <a:tc>
                  <a:txBody>
                    <a:bodyPr/>
                    <a:lstStyle/>
                    <a:p>
                      <a:r>
                        <a:rPr lang="nl-NL" sz="1200" dirty="0"/>
                        <a:t>MR</a:t>
                      </a:r>
                    </a:p>
                    <a:p>
                      <a:r>
                        <a:rPr lang="nl-NL" sz="1200" dirty="0"/>
                        <a:t>MR</a:t>
                      </a:r>
                    </a:p>
                    <a:p>
                      <a:r>
                        <a:rPr lang="nl-NL" sz="1200" dirty="0"/>
                        <a:t>MR</a:t>
                      </a:r>
                    </a:p>
                    <a:p>
                      <a:r>
                        <a:rPr lang="nl-NL" sz="1200" dirty="0"/>
                        <a:t>MR/O</a:t>
                      </a:r>
                    </a:p>
                    <a:p>
                      <a:r>
                        <a:rPr lang="nl-NL" sz="1200" dirty="0"/>
                        <a:t>MR</a:t>
                      </a:r>
                    </a:p>
                    <a:p>
                      <a:r>
                        <a:rPr lang="nl-NL" sz="1200" dirty="0"/>
                        <a:t>MR</a:t>
                      </a:r>
                    </a:p>
                  </a:txBody>
                  <a:tcPr/>
                </a:tc>
                <a:extLst>
                  <a:ext uri="{0D108BD9-81ED-4DB2-BD59-A6C34878D82A}">
                    <a16:rowId xmlns:a16="http://schemas.microsoft.com/office/drawing/2014/main" val="2513377314"/>
                  </a:ext>
                </a:extLst>
              </a:tr>
              <a:tr h="558654">
                <a:tc>
                  <a:txBody>
                    <a:bodyPr/>
                    <a:lstStyle/>
                    <a:p>
                      <a:r>
                        <a:rPr lang="nl-NL" sz="1200" b="1" dirty="0"/>
                        <a:t>28-11-22</a:t>
                      </a:r>
                    </a:p>
                    <a:p>
                      <a:r>
                        <a:rPr lang="nl-NL" sz="1200" dirty="0"/>
                        <a:t>(met bestuur)</a:t>
                      </a:r>
                    </a:p>
                    <a:p>
                      <a:r>
                        <a:rPr lang="nl-NL" sz="1200" dirty="0"/>
                        <a:t>(bestuur op 31-10)</a:t>
                      </a:r>
                    </a:p>
                  </a:txBody>
                  <a:tcPr/>
                </a:tc>
                <a:tc>
                  <a:txBody>
                    <a:bodyPr/>
                    <a:lstStyle/>
                    <a:p>
                      <a:r>
                        <a:rPr lang="nl-NL" sz="1200" dirty="0"/>
                        <a:t>Concept formatieplan</a:t>
                      </a:r>
                    </a:p>
                    <a:p>
                      <a:r>
                        <a:rPr lang="nl-NL" sz="1200" dirty="0"/>
                        <a:t>Concept begroting, meerjarige (investering) begroting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Q3 financiële rapportage</a:t>
                      </a:r>
                    </a:p>
                    <a:p>
                      <a:r>
                        <a:rPr lang="nl-NL" sz="1200" i="1" dirty="0"/>
                        <a:t>Bestuursbezetting</a:t>
                      </a:r>
                    </a:p>
                  </a:txBody>
                  <a:tcPr/>
                </a:tc>
                <a:tc>
                  <a:txBody>
                    <a:bodyPr/>
                    <a:lstStyle/>
                    <a:p>
                      <a:r>
                        <a:rPr lang="nl-NL" sz="1200" dirty="0"/>
                        <a:t>Bespreking</a:t>
                      </a:r>
                    </a:p>
                    <a:p>
                      <a:r>
                        <a:rPr lang="nl-NL" sz="1200" dirty="0"/>
                        <a:t>Advies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Ter kennisneming</a:t>
                      </a:r>
                    </a:p>
                    <a:p>
                      <a:r>
                        <a:rPr lang="nl-NL" sz="1200" dirty="0"/>
                        <a:t>Ter kennisneming</a:t>
                      </a:r>
                    </a:p>
                  </a:txBody>
                  <a:tcPr/>
                </a:tc>
                <a:tc>
                  <a:txBody>
                    <a:bodyPr/>
                    <a:lstStyle/>
                    <a:p>
                      <a:r>
                        <a:rPr lang="nl-NL" sz="1200" dirty="0"/>
                        <a:t>MR</a:t>
                      </a:r>
                    </a:p>
                    <a:p>
                      <a:r>
                        <a:rPr lang="nl-NL" sz="1200" dirty="0"/>
                        <a:t>MR</a:t>
                      </a:r>
                    </a:p>
                    <a:p>
                      <a:r>
                        <a:rPr lang="nl-NL" sz="1200" dirty="0"/>
                        <a:t>MR</a:t>
                      </a:r>
                    </a:p>
                    <a:p>
                      <a:r>
                        <a:rPr lang="nl-NL" sz="1200" dirty="0"/>
                        <a:t>MR</a:t>
                      </a:r>
                    </a:p>
                  </a:txBody>
                  <a:tcPr/>
                </a:tc>
                <a:extLst>
                  <a:ext uri="{0D108BD9-81ED-4DB2-BD59-A6C34878D82A}">
                    <a16:rowId xmlns:a16="http://schemas.microsoft.com/office/drawing/2014/main" val="3461609511"/>
                  </a:ext>
                </a:extLst>
              </a:tr>
              <a:tr h="1051717">
                <a:tc>
                  <a:txBody>
                    <a:bodyPr/>
                    <a:lstStyle/>
                    <a:p>
                      <a:r>
                        <a:rPr lang="nl-NL" sz="1200" b="1" dirty="0"/>
                        <a:t>07-02-23</a:t>
                      </a:r>
                    </a:p>
                    <a:p>
                      <a:r>
                        <a:rPr lang="nl-NL" sz="1200" dirty="0"/>
                        <a:t>(bestuur op 30-1) </a:t>
                      </a:r>
                    </a:p>
                  </a:txBody>
                  <a:tcPr/>
                </a:tc>
                <a:tc>
                  <a:txBody>
                    <a:bodyPr/>
                    <a:lstStyle/>
                    <a:p>
                      <a:r>
                        <a:rPr lang="nl-NL" sz="1200" i="1" dirty="0"/>
                        <a:t>Tussentijdse evaluatie Jaarplan directie </a:t>
                      </a:r>
                    </a:p>
                    <a:p>
                      <a:r>
                        <a:rPr lang="nl-NL" sz="1200" i="1" dirty="0"/>
                        <a:t>Vastgestelde Begroting</a:t>
                      </a:r>
                    </a:p>
                    <a:p>
                      <a:r>
                        <a:rPr lang="nl-NL" sz="1200" i="1" dirty="0"/>
                        <a:t>Meerjarige (investerings) begroting</a:t>
                      </a:r>
                    </a:p>
                    <a:p>
                      <a:r>
                        <a:rPr lang="nl-NL" sz="1200" i="1" dirty="0"/>
                        <a:t>Vakantierooster</a:t>
                      </a:r>
                    </a:p>
                    <a:p>
                      <a:r>
                        <a:rPr lang="nl-NL" sz="1200" dirty="0"/>
                        <a:t>Schoolondersteuningplan (SOP)</a:t>
                      </a:r>
                    </a:p>
                  </a:txBody>
                  <a:tcPr/>
                </a:tc>
                <a:tc>
                  <a:txBody>
                    <a:bodyPr/>
                    <a:lstStyle/>
                    <a:p>
                      <a:r>
                        <a:rPr lang="nl-NL" sz="1200" dirty="0"/>
                        <a:t>Bespreking</a:t>
                      </a:r>
                    </a:p>
                    <a:p>
                      <a:r>
                        <a:rPr lang="nl-NL" sz="1200" dirty="0"/>
                        <a:t>Ter kennisneming</a:t>
                      </a:r>
                    </a:p>
                    <a:p>
                      <a:r>
                        <a:rPr lang="nl-NL" sz="1200" dirty="0"/>
                        <a:t>Advies</a:t>
                      </a:r>
                    </a:p>
                    <a:p>
                      <a:r>
                        <a:rPr lang="nl-NL" sz="1200" dirty="0"/>
                        <a:t>Advies</a:t>
                      </a:r>
                    </a:p>
                    <a:p>
                      <a:r>
                        <a:rPr lang="nl-NL" sz="1200" dirty="0"/>
                        <a:t>Advies</a:t>
                      </a:r>
                    </a:p>
                  </a:txBody>
                  <a:tcPr/>
                </a:tc>
                <a:tc>
                  <a:txBody>
                    <a:bodyPr/>
                    <a:lstStyle/>
                    <a:p>
                      <a:r>
                        <a:rPr lang="nl-NL" sz="1200" dirty="0"/>
                        <a:t>MR</a:t>
                      </a:r>
                    </a:p>
                    <a:p>
                      <a:r>
                        <a:rPr lang="nl-NL" sz="1200" dirty="0"/>
                        <a:t>MR</a:t>
                      </a:r>
                    </a:p>
                    <a:p>
                      <a:r>
                        <a:rPr lang="nl-NL" sz="1200" dirty="0"/>
                        <a:t>MR</a:t>
                      </a:r>
                    </a:p>
                    <a:p>
                      <a:r>
                        <a:rPr lang="nl-NL" sz="1200" dirty="0"/>
                        <a:t>MR</a:t>
                      </a:r>
                    </a:p>
                    <a:p>
                      <a:r>
                        <a:rPr lang="nl-NL" sz="1200" dirty="0"/>
                        <a:t>MR</a:t>
                      </a:r>
                    </a:p>
                  </a:txBody>
                  <a:tcPr/>
                </a:tc>
                <a:extLst>
                  <a:ext uri="{0D108BD9-81ED-4DB2-BD59-A6C34878D82A}">
                    <a16:rowId xmlns:a16="http://schemas.microsoft.com/office/drawing/2014/main" val="554011539"/>
                  </a:ext>
                </a:extLst>
              </a:tr>
            </a:tbl>
          </a:graphicData>
        </a:graphic>
      </p:graphicFrame>
      <p:sp>
        <p:nvSpPr>
          <p:cNvPr id="6" name="Tekstvak 5">
            <a:extLst>
              <a:ext uri="{FF2B5EF4-FFF2-40B4-BE49-F238E27FC236}">
                <a16:creationId xmlns:a16="http://schemas.microsoft.com/office/drawing/2014/main" id="{EB3E713D-8E23-576A-F6C1-4C75476797FF}"/>
              </a:ext>
            </a:extLst>
          </p:cNvPr>
          <p:cNvSpPr txBox="1"/>
          <p:nvPr/>
        </p:nvSpPr>
        <p:spPr>
          <a:xfrm>
            <a:off x="1135352" y="5809526"/>
            <a:ext cx="5904639" cy="400110"/>
          </a:xfrm>
          <a:prstGeom prst="rect">
            <a:avLst/>
          </a:prstGeom>
          <a:noFill/>
        </p:spPr>
        <p:txBody>
          <a:bodyPr wrap="square" rtlCol="0">
            <a:spAutoFit/>
          </a:bodyPr>
          <a:lstStyle/>
          <a:p>
            <a:r>
              <a:rPr lang="nl-NL" sz="1000" dirty="0"/>
              <a:t>Cursief zijn onderwerpen die ook op de voorafgaande bestuursvergaderingen staan. Het taakverdelingsbeleid is van de agenda gehaald; werkt Calsschool nog niet mee.   </a:t>
            </a:r>
          </a:p>
        </p:txBody>
      </p:sp>
    </p:spTree>
    <p:extLst>
      <p:ext uri="{BB962C8B-B14F-4D97-AF65-F5344CB8AC3E}">
        <p14:creationId xmlns:p14="http://schemas.microsoft.com/office/powerpoint/2010/main" val="196906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26728-603A-92C1-2D93-5ACCC996D7ED}"/>
              </a:ext>
            </a:extLst>
          </p:cNvPr>
          <p:cNvSpPr>
            <a:spLocks noGrp="1"/>
          </p:cNvSpPr>
          <p:nvPr>
            <p:ph type="title"/>
          </p:nvPr>
        </p:nvSpPr>
        <p:spPr>
          <a:xfrm>
            <a:off x="1066800" y="466078"/>
            <a:ext cx="10058400" cy="1371600"/>
          </a:xfrm>
        </p:spPr>
        <p:txBody>
          <a:bodyPr/>
          <a:lstStyle/>
          <a:p>
            <a:r>
              <a:rPr lang="nl-NL" dirty="0"/>
              <a:t>Planning 2022-23</a:t>
            </a:r>
          </a:p>
        </p:txBody>
      </p:sp>
      <p:sp>
        <p:nvSpPr>
          <p:cNvPr id="3" name="Tijdelijke aanduiding voor inhoud 2">
            <a:extLst>
              <a:ext uri="{FF2B5EF4-FFF2-40B4-BE49-F238E27FC236}">
                <a16:creationId xmlns:a16="http://schemas.microsoft.com/office/drawing/2014/main" id="{DFEC34E8-960C-37D9-1223-AD0E5107A711}"/>
              </a:ext>
            </a:extLst>
          </p:cNvPr>
          <p:cNvSpPr>
            <a:spLocks noGrp="1"/>
          </p:cNvSpPr>
          <p:nvPr>
            <p:ph idx="1"/>
          </p:nvPr>
        </p:nvSpPr>
        <p:spPr>
          <a:xfrm>
            <a:off x="1066800" y="1837678"/>
            <a:ext cx="10058400" cy="4026140"/>
          </a:xfrm>
        </p:spPr>
        <p:txBody>
          <a:bodyPr/>
          <a:lstStyle/>
          <a:p>
            <a:pPr marL="0" indent="0">
              <a:buNone/>
            </a:pPr>
            <a:endParaRPr lang="nl-NL" dirty="0"/>
          </a:p>
          <a:p>
            <a:pPr marL="0" indent="0">
              <a:buNone/>
            </a:pPr>
            <a:r>
              <a:rPr lang="nl-NL" dirty="0"/>
              <a:t> </a:t>
            </a:r>
          </a:p>
          <a:p>
            <a:endParaRPr lang="nl-NL" dirty="0"/>
          </a:p>
          <a:p>
            <a:endParaRPr lang="nl-NL" dirty="0"/>
          </a:p>
          <a:p>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68F397FD-9E00-5200-E37C-C62343EBE616}"/>
              </a:ext>
            </a:extLst>
          </p:cNvPr>
          <p:cNvSpPr>
            <a:spLocks noGrp="1"/>
          </p:cNvSpPr>
          <p:nvPr>
            <p:ph type="dt" sz="half" idx="10"/>
          </p:nvPr>
        </p:nvSpPr>
        <p:spPr/>
        <p:txBody>
          <a:bodyPr/>
          <a:lstStyle/>
          <a:p>
            <a:pPr rtl="0"/>
            <a:fld id="{551AF0A5-5393-407E-B612-7484747D7A4A}" type="datetime1">
              <a:rPr lang="nl-NL" smtClean="0"/>
              <a:t>14-7-2023</a:t>
            </a:fld>
            <a:endParaRPr lang="en-US"/>
          </a:p>
        </p:txBody>
      </p:sp>
      <p:graphicFrame>
        <p:nvGraphicFramePr>
          <p:cNvPr id="5" name="Tabel 5">
            <a:extLst>
              <a:ext uri="{FF2B5EF4-FFF2-40B4-BE49-F238E27FC236}">
                <a16:creationId xmlns:a16="http://schemas.microsoft.com/office/drawing/2014/main" id="{D97FCED2-7B6C-F2A4-09E5-0A3EAB798A57}"/>
              </a:ext>
            </a:extLst>
          </p:cNvPr>
          <p:cNvGraphicFramePr>
            <a:graphicFrameLocks noGrp="1"/>
          </p:cNvGraphicFramePr>
          <p:nvPr>
            <p:extLst>
              <p:ext uri="{D42A27DB-BD31-4B8C-83A1-F6EECF244321}">
                <p14:modId xmlns:p14="http://schemas.microsoft.com/office/powerpoint/2010/main" val="2244759976"/>
              </p:ext>
            </p:extLst>
          </p:nvPr>
        </p:nvGraphicFramePr>
        <p:xfrm>
          <a:off x="1144232" y="1454702"/>
          <a:ext cx="9730912" cy="4548745"/>
        </p:xfrm>
        <a:graphic>
          <a:graphicData uri="http://schemas.openxmlformats.org/drawingml/2006/table">
            <a:tbl>
              <a:tblPr firstRow="1" bandRow="1">
                <a:tableStyleId>{5C22544A-7EE6-4342-B048-85BDC9FD1C3A}</a:tableStyleId>
              </a:tblPr>
              <a:tblGrid>
                <a:gridCol w="1989586">
                  <a:extLst>
                    <a:ext uri="{9D8B030D-6E8A-4147-A177-3AD203B41FA5}">
                      <a16:colId xmlns:a16="http://schemas.microsoft.com/office/drawing/2014/main" val="2881782535"/>
                    </a:ext>
                  </a:extLst>
                </a:gridCol>
                <a:gridCol w="4305670">
                  <a:extLst>
                    <a:ext uri="{9D8B030D-6E8A-4147-A177-3AD203B41FA5}">
                      <a16:colId xmlns:a16="http://schemas.microsoft.com/office/drawing/2014/main" val="4269419942"/>
                    </a:ext>
                  </a:extLst>
                </a:gridCol>
                <a:gridCol w="1686757">
                  <a:extLst>
                    <a:ext uri="{9D8B030D-6E8A-4147-A177-3AD203B41FA5}">
                      <a16:colId xmlns:a16="http://schemas.microsoft.com/office/drawing/2014/main" val="3382801682"/>
                    </a:ext>
                  </a:extLst>
                </a:gridCol>
                <a:gridCol w="1748899">
                  <a:extLst>
                    <a:ext uri="{9D8B030D-6E8A-4147-A177-3AD203B41FA5}">
                      <a16:colId xmlns:a16="http://schemas.microsoft.com/office/drawing/2014/main" val="1534134674"/>
                    </a:ext>
                  </a:extLst>
                </a:gridCol>
              </a:tblGrid>
              <a:tr h="345813">
                <a:tc>
                  <a:txBody>
                    <a:bodyPr/>
                    <a:lstStyle/>
                    <a:p>
                      <a:r>
                        <a:rPr lang="nl-NL" dirty="0"/>
                        <a:t>Vergaderdatum</a:t>
                      </a:r>
                    </a:p>
                  </a:txBody>
                  <a:tcPr/>
                </a:tc>
                <a:tc>
                  <a:txBody>
                    <a:bodyPr/>
                    <a:lstStyle/>
                    <a:p>
                      <a:r>
                        <a:rPr lang="nl-NL" dirty="0"/>
                        <a:t>Onderwerp </a:t>
                      </a:r>
                    </a:p>
                  </a:txBody>
                  <a:tcPr/>
                </a:tc>
                <a:tc>
                  <a:txBody>
                    <a:bodyPr/>
                    <a:lstStyle/>
                    <a:p>
                      <a:r>
                        <a:rPr lang="nl-NL" dirty="0"/>
                        <a:t>Actie</a:t>
                      </a:r>
                    </a:p>
                  </a:txBody>
                  <a:tcPr/>
                </a:tc>
                <a:tc>
                  <a:txBody>
                    <a:bodyPr/>
                    <a:lstStyle/>
                    <a:p>
                      <a:r>
                        <a:rPr lang="nl-NL" dirty="0"/>
                        <a:t>MR/P/O</a:t>
                      </a:r>
                    </a:p>
                  </a:txBody>
                  <a:tcPr/>
                </a:tc>
                <a:extLst>
                  <a:ext uri="{0D108BD9-81ED-4DB2-BD59-A6C34878D82A}">
                    <a16:rowId xmlns:a16="http://schemas.microsoft.com/office/drawing/2014/main" val="3760053505"/>
                  </a:ext>
                </a:extLst>
              </a:tr>
              <a:tr h="950986">
                <a:tc>
                  <a:txBody>
                    <a:bodyPr/>
                    <a:lstStyle/>
                    <a:p>
                      <a:r>
                        <a:rPr lang="nl-NL" sz="1200" b="1" dirty="0"/>
                        <a:t>04-04-23</a:t>
                      </a:r>
                      <a:r>
                        <a:rPr lang="nl-NL" sz="1200" dirty="0"/>
                        <a:t> </a:t>
                      </a:r>
                    </a:p>
                    <a:p>
                      <a:r>
                        <a:rPr lang="nl-NL" sz="1200" dirty="0"/>
                        <a:t>(bestuur op 13-03)</a:t>
                      </a:r>
                    </a:p>
                  </a:txBody>
                  <a:tcPr/>
                </a:tc>
                <a:tc>
                  <a:txBody>
                    <a:bodyPr/>
                    <a:lstStyle/>
                    <a:p>
                      <a:r>
                        <a:rPr lang="nl-NL" sz="1200" dirty="0"/>
                        <a:t>Inzet werkdrukgelden 22-23 evaluatie </a:t>
                      </a:r>
                    </a:p>
                    <a:p>
                      <a:r>
                        <a:rPr lang="nl-NL" sz="1200" dirty="0"/>
                        <a:t>Schoolplan (eens in 4 jaar)</a:t>
                      </a:r>
                    </a:p>
                    <a:p>
                      <a:r>
                        <a:rPr lang="nl-NL" sz="1200" i="1" dirty="0"/>
                        <a:t>Q4 financiële rapportage</a:t>
                      </a:r>
                    </a:p>
                    <a:p>
                      <a:r>
                        <a:rPr lang="nl-NL" sz="1200" i="1" dirty="0"/>
                        <a:t>Sociaal veiligheidsplan</a:t>
                      </a:r>
                    </a:p>
                    <a:p>
                      <a:endParaRPr lang="nl-NL" sz="1200" dirty="0"/>
                    </a:p>
                  </a:txBody>
                  <a:tcPr/>
                </a:tc>
                <a:tc>
                  <a:txBody>
                    <a:bodyPr/>
                    <a:lstStyle/>
                    <a:p>
                      <a:r>
                        <a:rPr lang="nl-NL" sz="1200" dirty="0"/>
                        <a:t>Bespreking</a:t>
                      </a:r>
                    </a:p>
                    <a:p>
                      <a:r>
                        <a:rPr lang="nl-NL" sz="1200" dirty="0"/>
                        <a:t>Instemming</a:t>
                      </a:r>
                    </a:p>
                    <a:p>
                      <a:r>
                        <a:rPr lang="nl-NL" sz="1200" dirty="0"/>
                        <a:t>Ter kennisneming</a:t>
                      </a:r>
                    </a:p>
                    <a:p>
                      <a:r>
                        <a:rPr lang="nl-NL" sz="1200" dirty="0"/>
                        <a:t>Instemming </a:t>
                      </a:r>
                    </a:p>
                  </a:txBody>
                  <a:tcPr/>
                </a:tc>
                <a:tc>
                  <a:txBody>
                    <a:bodyPr/>
                    <a:lstStyle/>
                    <a:p>
                      <a:r>
                        <a:rPr lang="nl-NL" sz="1200" dirty="0"/>
                        <a:t>MR</a:t>
                      </a:r>
                    </a:p>
                    <a:p>
                      <a:r>
                        <a:rPr lang="nl-NL" sz="1200" dirty="0"/>
                        <a:t>MR</a:t>
                      </a:r>
                    </a:p>
                    <a:p>
                      <a:r>
                        <a:rPr lang="nl-NL" sz="1200" dirty="0"/>
                        <a:t>MR</a:t>
                      </a:r>
                    </a:p>
                    <a:p>
                      <a:r>
                        <a:rPr lang="nl-NL" sz="1200" dirty="0"/>
                        <a:t>MR</a:t>
                      </a:r>
                    </a:p>
                  </a:txBody>
                  <a:tcPr/>
                </a:tc>
                <a:extLst>
                  <a:ext uri="{0D108BD9-81ED-4DB2-BD59-A6C34878D82A}">
                    <a16:rowId xmlns:a16="http://schemas.microsoft.com/office/drawing/2014/main" val="2513377314"/>
                  </a:ext>
                </a:extLst>
              </a:tr>
              <a:tr h="1123892">
                <a:tc>
                  <a:txBody>
                    <a:bodyPr/>
                    <a:lstStyle/>
                    <a:p>
                      <a:r>
                        <a:rPr lang="nl-NL" sz="1200" b="1"/>
                        <a:t>30-05-23</a:t>
                      </a:r>
                      <a:endParaRPr lang="nl-NL" sz="1200" b="1" dirty="0"/>
                    </a:p>
                    <a:p>
                      <a:r>
                        <a:rPr lang="nl-NL" sz="1200" dirty="0"/>
                        <a:t>(met bestuur)</a:t>
                      </a:r>
                    </a:p>
                    <a:p>
                      <a:r>
                        <a:rPr lang="nl-NL" sz="1200" dirty="0"/>
                        <a:t>(bestuur op 17-04)</a:t>
                      </a:r>
                    </a:p>
                  </a:txBody>
                  <a:tcPr/>
                </a:tc>
                <a:tc>
                  <a:txBody>
                    <a:bodyPr/>
                    <a:lstStyle/>
                    <a:p>
                      <a:r>
                        <a:rPr lang="nl-NL" sz="1200" i="1" dirty="0"/>
                        <a:t>Formatieplan 23/24</a:t>
                      </a:r>
                    </a:p>
                    <a:p>
                      <a:r>
                        <a:rPr lang="nl-NL" sz="1200" i="0" dirty="0"/>
                        <a:t>Kwaliteit onderwijs en tussenopbrengsten</a:t>
                      </a:r>
                    </a:p>
                    <a:p>
                      <a:r>
                        <a:rPr lang="nl-NL" sz="1200" i="1" dirty="0"/>
                        <a:t>Bestuursbezetting</a:t>
                      </a:r>
                    </a:p>
                    <a:p>
                      <a:r>
                        <a:rPr lang="nl-NL" sz="1200" i="1" dirty="0"/>
                        <a:t>Q1 financiële rapportage</a:t>
                      </a:r>
                    </a:p>
                    <a:p>
                      <a:r>
                        <a:rPr lang="nl-NL" sz="1200" i="1" dirty="0"/>
                        <a:t>Leerlingenprognose </a:t>
                      </a:r>
                    </a:p>
                    <a:p>
                      <a:r>
                        <a:rPr lang="nl-NL" sz="1200" i="1" dirty="0"/>
                        <a:t>Concept Jaarverslag 22-23 (MR en Cals)</a:t>
                      </a:r>
                    </a:p>
                  </a:txBody>
                  <a:tcPr/>
                </a:tc>
                <a:tc>
                  <a:txBody>
                    <a:bodyPr/>
                    <a:lstStyle/>
                    <a:p>
                      <a:r>
                        <a:rPr lang="nl-NL" sz="1200" dirty="0"/>
                        <a:t>Instemming</a:t>
                      </a:r>
                    </a:p>
                    <a:p>
                      <a:r>
                        <a:rPr lang="nl-NL" sz="1200" dirty="0"/>
                        <a:t>Bespreking</a:t>
                      </a:r>
                    </a:p>
                    <a:p>
                      <a:r>
                        <a:rPr lang="nl-NL" sz="1200" dirty="0"/>
                        <a:t>Ter kennisneming</a:t>
                      </a:r>
                    </a:p>
                    <a:p>
                      <a:r>
                        <a:rPr lang="nl-NL" sz="1200" dirty="0"/>
                        <a:t>Ter kennisneming</a:t>
                      </a:r>
                    </a:p>
                    <a:p>
                      <a:r>
                        <a:rPr lang="nl-NL" sz="1200" dirty="0"/>
                        <a:t>Ter kennisneming</a:t>
                      </a:r>
                    </a:p>
                    <a:p>
                      <a:r>
                        <a:rPr lang="nl-NL" sz="1200" dirty="0"/>
                        <a:t>Bespreking</a:t>
                      </a:r>
                    </a:p>
                  </a:txBody>
                  <a:tcPr/>
                </a:tc>
                <a:tc>
                  <a:txBody>
                    <a:bodyPr/>
                    <a:lstStyle/>
                    <a:p>
                      <a:r>
                        <a:rPr lang="nl-NL" sz="1200" dirty="0"/>
                        <a:t>MR/P</a:t>
                      </a:r>
                    </a:p>
                    <a:p>
                      <a:r>
                        <a:rPr lang="nl-NL" sz="1200" dirty="0"/>
                        <a:t>MR</a:t>
                      </a:r>
                    </a:p>
                    <a:p>
                      <a:r>
                        <a:rPr lang="nl-NL" sz="1200" dirty="0"/>
                        <a:t>MR</a:t>
                      </a:r>
                    </a:p>
                    <a:p>
                      <a:r>
                        <a:rPr lang="nl-NL" sz="1200" dirty="0"/>
                        <a:t>MR</a:t>
                      </a:r>
                    </a:p>
                    <a:p>
                      <a:r>
                        <a:rPr lang="nl-NL" sz="1200" dirty="0"/>
                        <a:t>MR</a:t>
                      </a:r>
                    </a:p>
                    <a:p>
                      <a:r>
                        <a:rPr lang="nl-NL" sz="1200" dirty="0"/>
                        <a:t>MR</a:t>
                      </a:r>
                    </a:p>
                  </a:txBody>
                  <a:tcPr/>
                </a:tc>
                <a:extLst>
                  <a:ext uri="{0D108BD9-81ED-4DB2-BD59-A6C34878D82A}">
                    <a16:rowId xmlns:a16="http://schemas.microsoft.com/office/drawing/2014/main" val="3461609511"/>
                  </a:ext>
                </a:extLst>
              </a:tr>
              <a:tr h="1988425">
                <a:tc>
                  <a:txBody>
                    <a:bodyPr/>
                    <a:lstStyle/>
                    <a:p>
                      <a:r>
                        <a:rPr lang="nl-NL" sz="1200" b="1" dirty="0"/>
                        <a:t>04-07-23</a:t>
                      </a:r>
                    </a:p>
                    <a:p>
                      <a:r>
                        <a:rPr lang="nl-NL" sz="1200" b="0" dirty="0"/>
                        <a:t>(bestuur op 26-06)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Evaluatie jaarplan 22/23 directie (incl. leeropbrengsten)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Jaarplan nieuw schooljaar 23/24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Schoolgids inclusief schoolkalender met studiedagen (wijzigingen)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Verantwoording inzet ouderbijdrage en nieuwe ouder bijdrage 23-24*</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Concept Jaarplan MR 23-24 met nieuwe vergaderdata (w.o. bestuur kalender)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Jaarverslag MR 22-23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Jaarverslag Cals 22-23</a:t>
                      </a:r>
                      <a:endParaRPr lang="nl-NL" sz="1200" dirty="0"/>
                    </a:p>
                  </a:txBody>
                  <a:tcPr/>
                </a:tc>
                <a:tc>
                  <a:txBody>
                    <a:bodyPr/>
                    <a:lstStyle/>
                    <a:p>
                      <a:r>
                        <a:rPr lang="nl-NL" sz="1200" dirty="0"/>
                        <a:t>Bespreking </a:t>
                      </a:r>
                    </a:p>
                    <a:p>
                      <a:r>
                        <a:rPr lang="nl-NL" sz="1200" dirty="0"/>
                        <a:t>Instemming</a:t>
                      </a:r>
                    </a:p>
                    <a:p>
                      <a:r>
                        <a:rPr lang="nl-NL" sz="1200" dirty="0"/>
                        <a:t>Instemming </a:t>
                      </a:r>
                    </a:p>
                    <a:p>
                      <a:endParaRPr lang="nl-NL" sz="1200" dirty="0"/>
                    </a:p>
                    <a:p>
                      <a:r>
                        <a:rPr lang="nl-NL" sz="1200" dirty="0"/>
                        <a:t>Instemming</a:t>
                      </a:r>
                    </a:p>
                    <a:p>
                      <a:endParaRPr lang="nl-NL" sz="1200" dirty="0"/>
                    </a:p>
                    <a:p>
                      <a:r>
                        <a:rPr lang="nl-NL" sz="1200" dirty="0"/>
                        <a:t>Bespreken</a:t>
                      </a:r>
                    </a:p>
                    <a:p>
                      <a:endParaRPr lang="nl-NL" sz="1200" dirty="0"/>
                    </a:p>
                    <a:p>
                      <a:r>
                        <a:rPr lang="nl-NL" sz="1200" dirty="0"/>
                        <a:t>Instemming</a:t>
                      </a:r>
                    </a:p>
                    <a:p>
                      <a:r>
                        <a:rPr lang="nl-NL" sz="1200" dirty="0"/>
                        <a:t>Ter kennisneming</a:t>
                      </a:r>
                    </a:p>
                  </a:txBody>
                  <a:tcPr/>
                </a:tc>
                <a:tc>
                  <a:txBody>
                    <a:bodyPr/>
                    <a:lstStyle/>
                    <a:p>
                      <a:r>
                        <a:rPr lang="nl-NL" sz="1200" dirty="0"/>
                        <a:t>MR</a:t>
                      </a:r>
                    </a:p>
                    <a:p>
                      <a:r>
                        <a:rPr lang="nl-NL" sz="1200" dirty="0"/>
                        <a:t>MR</a:t>
                      </a:r>
                    </a:p>
                    <a:p>
                      <a:r>
                        <a:rPr lang="nl-NL" sz="1200" dirty="0"/>
                        <a:t>MR/O</a:t>
                      </a:r>
                    </a:p>
                    <a:p>
                      <a:endParaRPr lang="nl-NL" sz="1200" dirty="0"/>
                    </a:p>
                    <a:p>
                      <a:r>
                        <a:rPr lang="nl-NL" sz="1200" dirty="0"/>
                        <a:t>MR/O</a:t>
                      </a:r>
                    </a:p>
                    <a:p>
                      <a:endParaRPr lang="nl-NL" sz="1200" dirty="0"/>
                    </a:p>
                    <a:p>
                      <a:r>
                        <a:rPr lang="nl-NL" sz="1200" dirty="0"/>
                        <a:t>MR</a:t>
                      </a:r>
                    </a:p>
                    <a:p>
                      <a:endParaRPr lang="nl-NL" sz="1200" dirty="0"/>
                    </a:p>
                    <a:p>
                      <a:r>
                        <a:rPr lang="nl-NL" sz="1200" dirty="0"/>
                        <a:t>MR</a:t>
                      </a:r>
                    </a:p>
                    <a:p>
                      <a:r>
                        <a:rPr lang="nl-NL" sz="1200" dirty="0"/>
                        <a:t>MR</a:t>
                      </a:r>
                    </a:p>
                  </a:txBody>
                  <a:tcPr/>
                </a:tc>
                <a:extLst>
                  <a:ext uri="{0D108BD9-81ED-4DB2-BD59-A6C34878D82A}">
                    <a16:rowId xmlns:a16="http://schemas.microsoft.com/office/drawing/2014/main" val="554011539"/>
                  </a:ext>
                </a:extLst>
              </a:tr>
            </a:tbl>
          </a:graphicData>
        </a:graphic>
      </p:graphicFrame>
    </p:spTree>
    <p:extLst>
      <p:ext uri="{BB962C8B-B14F-4D97-AF65-F5344CB8AC3E}">
        <p14:creationId xmlns:p14="http://schemas.microsoft.com/office/powerpoint/2010/main" val="291943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26728-603A-92C1-2D93-5ACCC996D7ED}"/>
              </a:ext>
            </a:extLst>
          </p:cNvPr>
          <p:cNvSpPr>
            <a:spLocks noGrp="1"/>
          </p:cNvSpPr>
          <p:nvPr>
            <p:ph type="title"/>
          </p:nvPr>
        </p:nvSpPr>
        <p:spPr/>
        <p:txBody>
          <a:bodyPr/>
          <a:lstStyle/>
          <a:p>
            <a:r>
              <a:rPr lang="nl-NL" dirty="0"/>
              <a:t>Bijlage(n) – MR Taakverdeling 2022-23</a:t>
            </a:r>
          </a:p>
        </p:txBody>
      </p:sp>
      <p:graphicFrame>
        <p:nvGraphicFramePr>
          <p:cNvPr id="5" name="Tabel 5">
            <a:extLst>
              <a:ext uri="{FF2B5EF4-FFF2-40B4-BE49-F238E27FC236}">
                <a16:creationId xmlns:a16="http://schemas.microsoft.com/office/drawing/2014/main" id="{C438CF30-2CAB-13ED-803A-40878944F7FE}"/>
              </a:ext>
            </a:extLst>
          </p:cNvPr>
          <p:cNvGraphicFramePr>
            <a:graphicFrameLocks noGrp="1"/>
          </p:cNvGraphicFramePr>
          <p:nvPr>
            <p:ph idx="1"/>
            <p:extLst>
              <p:ext uri="{D42A27DB-BD31-4B8C-83A1-F6EECF244321}">
                <p14:modId xmlns:p14="http://schemas.microsoft.com/office/powerpoint/2010/main" val="1968283083"/>
              </p:ext>
            </p:extLst>
          </p:nvPr>
        </p:nvGraphicFramePr>
        <p:xfrm>
          <a:off x="1066800" y="1719606"/>
          <a:ext cx="10058400" cy="436880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935648630"/>
                    </a:ext>
                  </a:extLst>
                </a:gridCol>
                <a:gridCol w="5029200">
                  <a:extLst>
                    <a:ext uri="{9D8B030D-6E8A-4147-A177-3AD203B41FA5}">
                      <a16:colId xmlns:a16="http://schemas.microsoft.com/office/drawing/2014/main" val="3719524048"/>
                    </a:ext>
                  </a:extLst>
                </a:gridCol>
              </a:tblGrid>
              <a:tr h="370840">
                <a:tc>
                  <a:txBody>
                    <a:bodyPr/>
                    <a:lstStyle/>
                    <a:p>
                      <a:r>
                        <a:rPr lang="nl-NL" dirty="0"/>
                        <a:t>Rol </a:t>
                      </a:r>
                    </a:p>
                  </a:txBody>
                  <a:tcPr/>
                </a:tc>
                <a:tc>
                  <a:txBody>
                    <a:bodyPr/>
                    <a:lstStyle/>
                    <a:p>
                      <a:r>
                        <a:rPr lang="nl-NL" dirty="0"/>
                        <a:t>Verantwoordelijkheid</a:t>
                      </a:r>
                    </a:p>
                  </a:txBody>
                  <a:tcPr/>
                </a:tc>
                <a:extLst>
                  <a:ext uri="{0D108BD9-81ED-4DB2-BD59-A6C34878D82A}">
                    <a16:rowId xmlns:a16="http://schemas.microsoft.com/office/drawing/2014/main" val="962476480"/>
                  </a:ext>
                </a:extLst>
              </a:tr>
              <a:tr h="370840">
                <a:tc>
                  <a:txBody>
                    <a:bodyPr/>
                    <a:lstStyle/>
                    <a:p>
                      <a:r>
                        <a:rPr lang="nl-NL" sz="1600" dirty="0"/>
                        <a:t>Voorzitter (Edwin)</a:t>
                      </a:r>
                    </a:p>
                  </a:txBody>
                  <a:tcPr/>
                </a:tc>
                <a:tc>
                  <a:txBody>
                    <a:bodyPr/>
                    <a:lstStyle/>
                    <a:p>
                      <a:r>
                        <a:rPr lang="nl-NL" sz="1600" dirty="0"/>
                        <a:t>Voorbereiden vergaderingen, w.o. opstellen en circuleren conceptagenda (plus stukken)</a:t>
                      </a:r>
                    </a:p>
                    <a:p>
                      <a:r>
                        <a:rPr lang="nl-NL" sz="1600" dirty="0"/>
                        <a:t>Voorzitten</a:t>
                      </a:r>
                    </a:p>
                    <a:p>
                      <a:r>
                        <a:rPr lang="nl-NL" sz="1600" dirty="0"/>
                        <a:t>Spreekbuis naar Bestuur, Directie</a:t>
                      </a:r>
                    </a:p>
                    <a:p>
                      <a:r>
                        <a:rPr lang="nl-NL" sz="1600" dirty="0"/>
                        <a:t>Opstellen Concept MR Jaarverslag</a:t>
                      </a:r>
                    </a:p>
                  </a:txBody>
                  <a:tcPr/>
                </a:tc>
                <a:extLst>
                  <a:ext uri="{0D108BD9-81ED-4DB2-BD59-A6C34878D82A}">
                    <a16:rowId xmlns:a16="http://schemas.microsoft.com/office/drawing/2014/main" val="1795398182"/>
                  </a:ext>
                </a:extLst>
              </a:tr>
              <a:tr h="370840">
                <a:tc>
                  <a:txBody>
                    <a:bodyPr/>
                    <a:lstStyle/>
                    <a:p>
                      <a:r>
                        <a:rPr lang="nl-NL" sz="1600" dirty="0"/>
                        <a:t>Vice-voorzitter (Benjamin)</a:t>
                      </a:r>
                    </a:p>
                  </a:txBody>
                  <a:tcPr/>
                </a:tc>
                <a:tc>
                  <a:txBody>
                    <a:bodyPr/>
                    <a:lstStyle/>
                    <a:p>
                      <a:r>
                        <a:rPr lang="nl-NL" sz="1600" dirty="0"/>
                        <a:t>Neemt in afwezigheid van voorzitter zijn taken over; en vervangt Edwin in loop van 2023-2024</a:t>
                      </a:r>
                    </a:p>
                  </a:txBody>
                  <a:tcPr/>
                </a:tc>
                <a:extLst>
                  <a:ext uri="{0D108BD9-81ED-4DB2-BD59-A6C34878D82A}">
                    <a16:rowId xmlns:a16="http://schemas.microsoft.com/office/drawing/2014/main" val="86241568"/>
                  </a:ext>
                </a:extLst>
              </a:tr>
              <a:tr h="370840">
                <a:tc>
                  <a:txBody>
                    <a:bodyPr/>
                    <a:lstStyle/>
                    <a:p>
                      <a:r>
                        <a:rPr lang="nl-NL" sz="1600" dirty="0"/>
                        <a:t>Penningmeester (Olaf)</a:t>
                      </a:r>
                    </a:p>
                  </a:txBody>
                  <a:tcPr/>
                </a:tc>
                <a:tc>
                  <a:txBody>
                    <a:bodyPr/>
                    <a:lstStyle/>
                    <a:p>
                      <a:r>
                        <a:rPr lang="nl-NL" sz="1600" dirty="0"/>
                        <a:t>Linking pin naar bestuur op financieel gebied, link naar OR </a:t>
                      </a:r>
                    </a:p>
                  </a:txBody>
                  <a:tcPr/>
                </a:tc>
                <a:extLst>
                  <a:ext uri="{0D108BD9-81ED-4DB2-BD59-A6C34878D82A}">
                    <a16:rowId xmlns:a16="http://schemas.microsoft.com/office/drawing/2014/main" val="1621971116"/>
                  </a:ext>
                </a:extLst>
              </a:tr>
              <a:tr h="370840">
                <a:tc>
                  <a:txBody>
                    <a:bodyPr/>
                    <a:lstStyle/>
                    <a:p>
                      <a:r>
                        <a:rPr lang="nl-NL" sz="1600" dirty="0"/>
                        <a:t>Vastlegging stukken MR en e-mails (Jose)</a:t>
                      </a:r>
                    </a:p>
                  </a:txBody>
                  <a:tcPr/>
                </a:tc>
                <a:tc>
                  <a:txBody>
                    <a:bodyPr/>
                    <a:lstStyle/>
                    <a:p>
                      <a:r>
                        <a:rPr lang="nl-NL" sz="1600" dirty="0"/>
                        <a:t>Archivering MR-stukken in SP; verantwoordelijk voor mailbox</a:t>
                      </a:r>
                    </a:p>
                  </a:txBody>
                  <a:tcPr/>
                </a:tc>
                <a:extLst>
                  <a:ext uri="{0D108BD9-81ED-4DB2-BD59-A6C34878D82A}">
                    <a16:rowId xmlns:a16="http://schemas.microsoft.com/office/drawing/2014/main" val="38918782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Communicatie (Benjamin)</a:t>
                      </a:r>
                    </a:p>
                    <a:p>
                      <a:endParaRPr lang="nl-NL" sz="1600" dirty="0"/>
                    </a:p>
                  </a:txBody>
                  <a:tcPr/>
                </a:tc>
                <a:tc>
                  <a:txBody>
                    <a:bodyPr/>
                    <a:lstStyle/>
                    <a:p>
                      <a:r>
                        <a:rPr lang="nl-NL" sz="1600" dirty="0"/>
                        <a:t>Borgt speerpunt MR op de kaart. </a:t>
                      </a:r>
                    </a:p>
                  </a:txBody>
                  <a:tcPr/>
                </a:tc>
                <a:extLst>
                  <a:ext uri="{0D108BD9-81ED-4DB2-BD59-A6C34878D82A}">
                    <a16:rowId xmlns:a16="http://schemas.microsoft.com/office/drawing/2014/main" val="2873009917"/>
                  </a:ext>
                </a:extLst>
              </a:tr>
              <a:tr h="370840">
                <a:tc>
                  <a:txBody>
                    <a:bodyPr/>
                    <a:lstStyle/>
                    <a:p>
                      <a:r>
                        <a:rPr lang="nl-NL" sz="1600" dirty="0"/>
                        <a:t>Secretarieel (Renske en Mariette)</a:t>
                      </a:r>
                    </a:p>
                  </a:txBody>
                  <a:tcPr/>
                </a:tc>
                <a:tc>
                  <a:txBody>
                    <a:bodyPr/>
                    <a:lstStyle/>
                    <a:p>
                      <a:r>
                        <a:rPr lang="nl-NL" sz="1600" dirty="0"/>
                        <a:t>Opstellen notulen</a:t>
                      </a:r>
                    </a:p>
                  </a:txBody>
                  <a:tcPr/>
                </a:tc>
                <a:extLst>
                  <a:ext uri="{0D108BD9-81ED-4DB2-BD59-A6C34878D82A}">
                    <a16:rowId xmlns:a16="http://schemas.microsoft.com/office/drawing/2014/main" val="3634881843"/>
                  </a:ext>
                </a:extLst>
              </a:tr>
            </a:tbl>
          </a:graphicData>
        </a:graphic>
      </p:graphicFrame>
      <p:sp>
        <p:nvSpPr>
          <p:cNvPr id="4" name="Tijdelijke aanduiding voor datum 3">
            <a:extLst>
              <a:ext uri="{FF2B5EF4-FFF2-40B4-BE49-F238E27FC236}">
                <a16:creationId xmlns:a16="http://schemas.microsoft.com/office/drawing/2014/main" id="{68F397FD-9E00-5200-E37C-C62343EBE616}"/>
              </a:ext>
            </a:extLst>
          </p:cNvPr>
          <p:cNvSpPr>
            <a:spLocks noGrp="1"/>
          </p:cNvSpPr>
          <p:nvPr>
            <p:ph type="dt" sz="half" idx="10"/>
          </p:nvPr>
        </p:nvSpPr>
        <p:spPr/>
        <p:txBody>
          <a:bodyPr/>
          <a:lstStyle/>
          <a:p>
            <a:pPr rtl="0"/>
            <a:fld id="{551AF0A5-5393-407E-B612-7484747D7A4A}" type="datetime1">
              <a:rPr lang="nl-NL" smtClean="0"/>
              <a:t>14-7-2023</a:t>
            </a:fld>
            <a:endParaRPr lang="en-US"/>
          </a:p>
        </p:txBody>
      </p:sp>
    </p:spTree>
    <p:extLst>
      <p:ext uri="{BB962C8B-B14F-4D97-AF65-F5344CB8AC3E}">
        <p14:creationId xmlns:p14="http://schemas.microsoft.com/office/powerpoint/2010/main" val="392801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19_TF78438558" id="{5D860BCF-E933-4921-9607-DF8320786C70}" vid="{37989AE5-D40C-4D36-A9F1-4057D19A04A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{B2A42391-1379-4CA8-914C-AE302CB834E3}tf78438558_win32</Template>
  <TotalTime>32690</TotalTime>
  <Words>1396</Words>
  <Application>Microsoft Office PowerPoint</Application>
  <PresentationFormat>Breedbeeld</PresentationFormat>
  <Paragraphs>231</Paragraphs>
  <Slides>11</Slides>
  <Notes>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11</vt:i4>
      </vt:variant>
    </vt:vector>
  </HeadingPairs>
  <TitlesOfParts>
    <vt:vector size="17" baseType="lpstr">
      <vt:lpstr>Calibri</vt:lpstr>
      <vt:lpstr>Century Gothic</vt:lpstr>
      <vt:lpstr>Garamond</vt:lpstr>
      <vt:lpstr>Wingdings</vt:lpstr>
      <vt:lpstr>SavonVTI</vt:lpstr>
      <vt:lpstr>Document</vt:lpstr>
      <vt:lpstr>Jaarplan MR 2022-23</vt:lpstr>
      <vt:lpstr>Inhoud</vt:lpstr>
      <vt:lpstr>Introductie MR</vt:lpstr>
      <vt:lpstr>MR Jaarverslag: terugblikken schooljaar 2021-22</vt:lpstr>
      <vt:lpstr>Speerpunten MR 2022-23</vt:lpstr>
      <vt:lpstr>Doelen school schooljaar 2022-23 </vt:lpstr>
      <vt:lpstr>Planning 2022-23</vt:lpstr>
      <vt:lpstr>Planning 2022-23</vt:lpstr>
      <vt:lpstr>Bijlage(n) – MR Taakverdeling 2022-23</vt:lpstr>
      <vt:lpstr>Bijlage(n) – MR vergaderingen</vt:lpstr>
      <vt:lpstr>Bijlage(n) – Overzicht bevoegdheden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Jaarplan MR 2022-23</dc:title>
  <dc:creator>inez Lambregts</dc:creator>
  <cp:lastModifiedBy>Martine Veen</cp:lastModifiedBy>
  <cp:revision>31</cp:revision>
  <dcterms:created xsi:type="dcterms:W3CDTF">2022-05-29T12:18:39Z</dcterms:created>
  <dcterms:modified xsi:type="dcterms:W3CDTF">2023-07-14T11:51:08Z</dcterms:modified>
</cp:coreProperties>
</file>